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68" r:id="rId2"/>
    <p:sldId id="269" r:id="rId3"/>
    <p:sldId id="295" r:id="rId4"/>
    <p:sldId id="271" r:id="rId5"/>
    <p:sldId id="297" r:id="rId6"/>
    <p:sldId id="274" r:id="rId7"/>
    <p:sldId id="276" r:id="rId8"/>
    <p:sldId id="277" r:id="rId9"/>
    <p:sldId id="279" r:id="rId10"/>
    <p:sldId id="280" r:id="rId11"/>
    <p:sldId id="282" r:id="rId12"/>
    <p:sldId id="283" r:id="rId13"/>
    <p:sldId id="284" r:id="rId14"/>
    <p:sldId id="285" r:id="rId15"/>
    <p:sldId id="286" r:id="rId16"/>
    <p:sldId id="287" r:id="rId17"/>
    <p:sldId id="288" r:id="rId18"/>
    <p:sldId id="289" r:id="rId19"/>
    <p:sldId id="278" r:id="rId20"/>
    <p:sldId id="290" r:id="rId21"/>
    <p:sldId id="291" r:id="rId22"/>
    <p:sldId id="292" r:id="rId23"/>
    <p:sldId id="293" r:id="rId24"/>
    <p:sldId id="294" r:id="rId25"/>
    <p:sldId id="298" r:id="rId26"/>
    <p:sldId id="299" r:id="rId27"/>
    <p:sldId id="300" r:id="rId28"/>
    <p:sldId id="301"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1C7"/>
    <a:srgbClr val="42A3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43" autoAdjust="0"/>
  </p:normalViewPr>
  <p:slideViewPr>
    <p:cSldViewPr snapToGrid="0" showGuides="1">
      <p:cViewPr>
        <p:scale>
          <a:sx n="66" d="100"/>
          <a:sy n="66" d="100"/>
        </p:scale>
        <p:origin x="900" y="1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624"/>
    </p:cViewPr>
  </p:sorter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3/31/2022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dirty="0"/>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3/31/2022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dirty="0"/>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a:t>
            </a:r>
            <a:r>
              <a:rPr lang="en-IE" sz="1200" b="0" i="0" kern="1200" dirty="0" smtClean="0">
                <a:solidFill>
                  <a:schemeClr val="tx1"/>
                </a:solidFill>
                <a:effectLst/>
                <a:latin typeface="+mn-lt"/>
                <a:ea typeface="+mn-ea"/>
                <a:cs typeface="+mn-cs"/>
              </a:rPr>
              <a:t>e GO term for the cellular component was cytosolic ribosome; and serine-type endopeptidase inhibitor activity was significantly enriched for molecular functions.</a:t>
            </a:r>
            <a:endParaRPr lang="en-IE" dirty="0"/>
          </a:p>
        </p:txBody>
      </p:sp>
      <p:sp>
        <p:nvSpPr>
          <p:cNvPr id="4" name="Slide Number Placeholder 3"/>
          <p:cNvSpPr>
            <a:spLocks noGrp="1"/>
          </p:cNvSpPr>
          <p:nvPr>
            <p:ph type="sldNum" sz="quarter" idx="10"/>
          </p:nvPr>
        </p:nvSpPr>
        <p:spPr/>
        <p:txBody>
          <a:bodyPr/>
          <a:lstStyle/>
          <a:p>
            <a:fld id="{4EC0B30D-C07A-425B-A90C-BA7BEB191079}" type="slidenum">
              <a:rPr lang="en-US" smtClean="0"/>
              <a:t>10</a:t>
            </a:fld>
            <a:endParaRPr lang="en-US" dirty="0"/>
          </a:p>
        </p:txBody>
      </p:sp>
    </p:spTree>
    <p:extLst>
      <p:ext uri="{BB962C8B-B14F-4D97-AF65-F5344CB8AC3E}">
        <p14:creationId xmlns:p14="http://schemas.microsoft.com/office/powerpoint/2010/main" val="127639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smtClean="0"/>
              <a:t>. It is recognized as a central regulator of cell cycle and apoptosis. During aging, P53 has been proposed to regulate both homeostasis and atrophy of skeletal muscle (sarcopenia).</a:t>
            </a:r>
          </a:p>
          <a:p>
            <a:endParaRPr lang="en-IE" dirty="0"/>
          </a:p>
        </p:txBody>
      </p:sp>
      <p:sp>
        <p:nvSpPr>
          <p:cNvPr id="4" name="Slide Number Placeholder 3"/>
          <p:cNvSpPr>
            <a:spLocks noGrp="1"/>
          </p:cNvSpPr>
          <p:nvPr>
            <p:ph type="sldNum" sz="quarter" idx="10"/>
          </p:nvPr>
        </p:nvSpPr>
        <p:spPr/>
        <p:txBody>
          <a:bodyPr/>
          <a:lstStyle/>
          <a:p>
            <a:fld id="{4EC0B30D-C07A-425B-A90C-BA7BEB191079}" type="slidenum">
              <a:rPr lang="en-US" smtClean="0"/>
              <a:t>18</a:t>
            </a:fld>
            <a:endParaRPr lang="en-US" dirty="0"/>
          </a:p>
        </p:txBody>
      </p:sp>
    </p:spTree>
    <p:extLst>
      <p:ext uri="{BB962C8B-B14F-4D97-AF65-F5344CB8AC3E}">
        <p14:creationId xmlns:p14="http://schemas.microsoft.com/office/powerpoint/2010/main" val="5169005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smtClean="0"/>
              <a:t>Click to edit Master title style</a:t>
            </a:r>
            <a:endParaRPr lang="en-US"/>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3/31/2022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3/31/2022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3/31/2022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3/31/2022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3/31/2022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3/31/2022</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152%2Fjapplphysiol.00296.2015" TargetMode="External"/><Relationship Id="rId2" Type="http://schemas.openxmlformats.org/officeDocument/2006/relationships/hyperlink" Target="https://doi.org/10.1002%2Fjcp.2460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371%2Fjournal.pone.0073709" TargetMode="External"/><Relationship Id="rId2" Type="http://schemas.openxmlformats.org/officeDocument/2006/relationships/hyperlink" Target="https://doi.org/10.1016%2Fj.tem.2011.03.00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ncbi.nlm.nih.gov/geo/"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ncbi.nlm.nih.gov/geo/"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ncbi.nlm.nih.gov/ge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innatedb.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2054" y="562708"/>
            <a:ext cx="10890739" cy="2995275"/>
          </a:xfrm>
        </p:spPr>
        <p:txBody>
          <a:bodyPr>
            <a:normAutofit/>
          </a:bodyPr>
          <a:lstStyle/>
          <a:p>
            <a:r>
              <a:rPr lang="en-IE" dirty="0">
                <a:ln w="0"/>
                <a:solidFill>
                  <a:schemeClr val="tx1"/>
                </a:solidFill>
                <a:effectLst>
                  <a:outerShdw blurRad="38100" dist="19050" dir="2700000" algn="tl" rotWithShape="0">
                    <a:schemeClr val="dk1">
                      <a:alpha val="40000"/>
                    </a:schemeClr>
                  </a:outerShdw>
                </a:effectLst>
              </a:rPr>
              <a:t>I</a:t>
            </a:r>
            <a:r>
              <a:rPr lang="en-IE" dirty="0" smtClean="0">
                <a:ln w="0"/>
                <a:solidFill>
                  <a:schemeClr val="tx1"/>
                </a:solidFill>
                <a:effectLst>
                  <a:outerShdw blurRad="38100" dist="19050" dir="2700000" algn="tl" rotWithShape="0">
                    <a:schemeClr val="dk1">
                      <a:alpha val="40000"/>
                    </a:schemeClr>
                  </a:outerShdw>
                </a:effectLst>
              </a:rPr>
              <a:t>dentification </a:t>
            </a:r>
            <a:r>
              <a:rPr lang="en-IE" dirty="0">
                <a:ln w="0"/>
                <a:solidFill>
                  <a:schemeClr val="tx1"/>
                </a:solidFill>
                <a:effectLst>
                  <a:outerShdw blurRad="38100" dist="19050" dir="2700000" algn="tl" rotWithShape="0">
                    <a:schemeClr val="dk1">
                      <a:alpha val="40000"/>
                    </a:schemeClr>
                  </a:outerShdw>
                </a:effectLst>
              </a:rPr>
              <a:t>of candidate genes </a:t>
            </a:r>
            <a:r>
              <a:rPr lang="en-IE" dirty="0" smtClean="0">
                <a:ln w="0"/>
                <a:solidFill>
                  <a:schemeClr val="tx1"/>
                </a:solidFill>
                <a:effectLst>
                  <a:outerShdw blurRad="38100" dist="19050" dir="2700000" algn="tl" rotWithShape="0">
                    <a:schemeClr val="dk1">
                      <a:alpha val="40000"/>
                    </a:schemeClr>
                  </a:outerShdw>
                </a:effectLst>
              </a:rPr>
              <a:t>and proteins </a:t>
            </a:r>
            <a:r>
              <a:rPr lang="en-IE" dirty="0">
                <a:ln w="0"/>
                <a:solidFill>
                  <a:schemeClr val="tx1"/>
                </a:solidFill>
                <a:effectLst>
                  <a:outerShdw blurRad="38100" dist="19050" dir="2700000" algn="tl" rotWithShape="0">
                    <a:schemeClr val="dk1">
                      <a:alpha val="40000"/>
                    </a:schemeClr>
                  </a:outerShdw>
                </a:effectLst>
              </a:rPr>
              <a:t>in aging skeletal muscle(sarcopenia) using gene expression </a:t>
            </a:r>
            <a:r>
              <a:rPr lang="en-IE" dirty="0" smtClean="0">
                <a:ln w="0"/>
                <a:solidFill>
                  <a:schemeClr val="tx1"/>
                </a:solidFill>
                <a:effectLst>
                  <a:outerShdw blurRad="38100" dist="19050" dir="2700000" algn="tl" rotWithShape="0">
                    <a:schemeClr val="dk1">
                      <a:alpha val="40000"/>
                    </a:schemeClr>
                  </a:outerShdw>
                </a:effectLst>
              </a:rPr>
              <a:t>and structural analysis</a:t>
            </a:r>
            <a:endParaRPr lang="en-IE" dirty="0">
              <a:ln w="0"/>
              <a:solidFill>
                <a:schemeClr val="tx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1172306" y="3874860"/>
            <a:ext cx="10370234" cy="440405"/>
          </a:xfrm>
        </p:spPr>
        <p:txBody>
          <a:bodyPr>
            <a:normAutofit fontScale="92500"/>
          </a:bodyPr>
          <a:lstStyle/>
          <a:p>
            <a:r>
              <a:rPr lang="en-IE" dirty="0">
                <a:ln w="0"/>
                <a:solidFill>
                  <a:schemeClr val="tx1"/>
                </a:solidFill>
                <a:effectLst>
                  <a:outerShdw blurRad="38100" dist="19050" dir="2700000" algn="tl" rotWithShape="0">
                    <a:schemeClr val="dk1">
                      <a:alpha val="40000"/>
                    </a:schemeClr>
                  </a:outerShdw>
                </a:effectLst>
              </a:rPr>
              <a:t>Gita </a:t>
            </a:r>
            <a:r>
              <a:rPr lang="en-IE" dirty="0" err="1" smtClean="0">
                <a:ln w="0"/>
                <a:solidFill>
                  <a:schemeClr val="tx1"/>
                </a:solidFill>
                <a:effectLst>
                  <a:outerShdw blurRad="38100" dist="19050" dir="2700000" algn="tl" rotWithShape="0">
                    <a:schemeClr val="dk1">
                      <a:alpha val="40000"/>
                    </a:schemeClr>
                  </a:outerShdw>
                </a:effectLst>
              </a:rPr>
              <a:t>Shafiee</a:t>
            </a:r>
            <a:r>
              <a:rPr lang="en-IE" dirty="0" smtClean="0">
                <a:ln w="0"/>
                <a:solidFill>
                  <a:schemeClr val="tx1"/>
                </a:solidFill>
                <a:effectLst>
                  <a:outerShdw blurRad="38100" dist="19050" dir="2700000" algn="tl" rotWithShape="0">
                    <a:schemeClr val="dk1">
                      <a:alpha val="40000"/>
                    </a:schemeClr>
                  </a:outerShdw>
                </a:effectLst>
              </a:rPr>
              <a:t>, </a:t>
            </a:r>
            <a:r>
              <a:rPr lang="en-IE" dirty="0" err="1">
                <a:ln w="0"/>
                <a:solidFill>
                  <a:schemeClr val="tx1"/>
                </a:solidFill>
                <a:effectLst>
                  <a:outerShdw blurRad="38100" dist="19050" dir="2700000" algn="tl" rotWithShape="0">
                    <a:schemeClr val="dk1">
                      <a:alpha val="40000"/>
                    </a:schemeClr>
                  </a:outerShdw>
                </a:effectLst>
              </a:rPr>
              <a:t>Yazdan</a:t>
            </a:r>
            <a:r>
              <a:rPr lang="en-IE" dirty="0">
                <a:ln w="0"/>
                <a:solidFill>
                  <a:schemeClr val="tx1"/>
                </a:solidFill>
                <a:effectLst>
                  <a:outerShdw blurRad="38100" dist="19050" dir="2700000" algn="tl" rotWithShape="0">
                    <a:schemeClr val="dk1">
                      <a:alpha val="40000"/>
                    </a:schemeClr>
                  </a:outerShdw>
                </a:effectLst>
              </a:rPr>
              <a:t> </a:t>
            </a:r>
            <a:r>
              <a:rPr lang="en-IE" dirty="0" err="1" smtClean="0">
                <a:ln w="0"/>
                <a:solidFill>
                  <a:schemeClr val="tx1"/>
                </a:solidFill>
                <a:effectLst>
                  <a:outerShdw blurRad="38100" dist="19050" dir="2700000" algn="tl" rotWithShape="0">
                    <a:schemeClr val="dk1">
                      <a:alpha val="40000"/>
                    </a:schemeClr>
                  </a:outerShdw>
                </a:effectLst>
              </a:rPr>
              <a:t>Asgari</a:t>
            </a:r>
            <a:r>
              <a:rPr lang="en-IE" dirty="0" smtClean="0">
                <a:ln w="0"/>
                <a:solidFill>
                  <a:schemeClr val="tx1"/>
                </a:solidFill>
                <a:effectLst>
                  <a:outerShdw blurRad="38100" dist="19050" dir="2700000" algn="tl" rotWithShape="0">
                    <a:schemeClr val="dk1">
                      <a:alpha val="40000"/>
                    </a:schemeClr>
                  </a:outerShdw>
                </a:effectLst>
              </a:rPr>
              <a:t>, </a:t>
            </a:r>
            <a:r>
              <a:rPr lang="en-IE" dirty="0">
                <a:ln w="0"/>
                <a:solidFill>
                  <a:schemeClr val="tx1"/>
                </a:solidFill>
                <a:effectLst>
                  <a:outerShdw blurRad="38100" dist="19050" dir="2700000" algn="tl" rotWithShape="0">
                    <a:schemeClr val="dk1">
                      <a:alpha val="40000"/>
                    </a:schemeClr>
                  </a:outerShdw>
                </a:effectLst>
              </a:rPr>
              <a:t>Akbar </a:t>
            </a:r>
            <a:r>
              <a:rPr lang="en-IE" dirty="0" err="1" smtClean="0">
                <a:ln w="0"/>
                <a:solidFill>
                  <a:schemeClr val="tx1"/>
                </a:solidFill>
                <a:effectLst>
                  <a:outerShdw blurRad="38100" dist="19050" dir="2700000" algn="tl" rotWithShape="0">
                    <a:schemeClr val="dk1">
                      <a:alpha val="40000"/>
                    </a:schemeClr>
                  </a:outerShdw>
                </a:effectLst>
              </a:rPr>
              <a:t>Soltani</a:t>
            </a:r>
            <a:r>
              <a:rPr lang="en-IE" dirty="0" smtClean="0">
                <a:ln w="0"/>
                <a:solidFill>
                  <a:schemeClr val="tx1"/>
                </a:solidFill>
                <a:effectLst>
                  <a:outerShdw blurRad="38100" dist="19050" dir="2700000" algn="tl" rotWithShape="0">
                    <a:schemeClr val="dk1">
                      <a:alpha val="40000"/>
                    </a:schemeClr>
                  </a:outerShdw>
                </a:effectLst>
              </a:rPr>
              <a:t>, </a:t>
            </a:r>
            <a:r>
              <a:rPr lang="en-IE" dirty="0" err="1">
                <a:ln w="0"/>
                <a:solidFill>
                  <a:schemeClr val="tx1"/>
                </a:solidFill>
                <a:effectLst>
                  <a:outerShdw blurRad="38100" dist="19050" dir="2700000" algn="tl" rotWithShape="0">
                    <a:schemeClr val="dk1">
                      <a:alpha val="40000"/>
                    </a:schemeClr>
                  </a:outerShdw>
                </a:effectLst>
              </a:rPr>
              <a:t>Bagher</a:t>
            </a:r>
            <a:r>
              <a:rPr lang="en-IE" dirty="0">
                <a:ln w="0"/>
                <a:solidFill>
                  <a:schemeClr val="tx1"/>
                </a:solidFill>
                <a:effectLst>
                  <a:outerShdw blurRad="38100" dist="19050" dir="2700000" algn="tl" rotWithShape="0">
                    <a:schemeClr val="dk1">
                      <a:alpha val="40000"/>
                    </a:schemeClr>
                  </a:outerShdw>
                </a:effectLst>
              </a:rPr>
              <a:t> </a:t>
            </a:r>
            <a:r>
              <a:rPr lang="en-IE" dirty="0" err="1" smtClean="0">
                <a:ln w="0"/>
                <a:solidFill>
                  <a:schemeClr val="tx1"/>
                </a:solidFill>
                <a:effectLst>
                  <a:outerShdw blurRad="38100" dist="19050" dir="2700000" algn="tl" rotWithShape="0">
                    <a:schemeClr val="dk1">
                      <a:alpha val="40000"/>
                    </a:schemeClr>
                  </a:outerShdw>
                </a:effectLst>
              </a:rPr>
              <a:t>Larijani</a:t>
            </a:r>
            <a:r>
              <a:rPr lang="en-IE" dirty="0" smtClean="0">
                <a:ln w="0"/>
                <a:solidFill>
                  <a:schemeClr val="tx1"/>
                </a:solidFill>
                <a:effectLst>
                  <a:outerShdw blurRad="38100" dist="19050" dir="2700000" algn="tl" rotWithShape="0">
                    <a:schemeClr val="dk1">
                      <a:alpha val="40000"/>
                    </a:schemeClr>
                  </a:outerShdw>
                </a:effectLst>
              </a:rPr>
              <a:t> and </a:t>
            </a:r>
            <a:r>
              <a:rPr lang="en-IE" dirty="0" err="1" smtClean="0">
                <a:ln w="0"/>
                <a:solidFill>
                  <a:schemeClr val="tx1"/>
                </a:solidFill>
                <a:effectLst>
                  <a:outerShdw blurRad="38100" dist="19050" dir="2700000" algn="tl" rotWithShape="0">
                    <a:schemeClr val="dk1">
                      <a:alpha val="40000"/>
                    </a:schemeClr>
                  </a:outerShdw>
                </a:effectLst>
              </a:rPr>
              <a:t>Ramin</a:t>
            </a:r>
            <a:r>
              <a:rPr lang="en-IE" dirty="0" smtClean="0">
                <a:ln w="0"/>
                <a:solidFill>
                  <a:schemeClr val="tx1"/>
                </a:solidFill>
                <a:effectLst>
                  <a:outerShdw blurRad="38100" dist="19050" dir="2700000" algn="tl" rotWithShape="0">
                    <a:schemeClr val="dk1">
                      <a:alpha val="40000"/>
                    </a:schemeClr>
                  </a:outerShdw>
                </a:effectLst>
              </a:rPr>
              <a:t> </a:t>
            </a:r>
            <a:r>
              <a:rPr lang="en-IE" dirty="0" err="1" smtClean="0">
                <a:ln w="0"/>
                <a:solidFill>
                  <a:schemeClr val="tx1"/>
                </a:solidFill>
                <a:effectLst>
                  <a:outerShdw blurRad="38100" dist="19050" dir="2700000" algn="tl" rotWithShape="0">
                    <a:schemeClr val="dk1">
                      <a:alpha val="40000"/>
                    </a:schemeClr>
                  </a:outerShdw>
                </a:effectLst>
              </a:rPr>
              <a:t>Heshmat</a:t>
            </a:r>
            <a:endParaRPr lang="en-US"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8088924" y="4632141"/>
            <a:ext cx="2736416" cy="461665"/>
          </a:xfrm>
          <a:prstGeom prst="rect">
            <a:avLst/>
          </a:prstGeom>
        </p:spPr>
        <p:txBody>
          <a:bodyPr wrap="square">
            <a:spAutoFit/>
          </a:bodyPr>
          <a:lstStyle/>
          <a:p>
            <a:r>
              <a:rPr lang="en-IE" sz="2400" dirty="0">
                <a:ln w="0"/>
                <a:effectLst>
                  <a:outerShdw blurRad="38100" dist="19050" dir="2700000" algn="tl" rotWithShape="0">
                    <a:schemeClr val="dk1">
                      <a:alpha val="40000"/>
                    </a:schemeClr>
                  </a:outerShdw>
                </a:effectLst>
                <a:latin typeface="Arial" panose="020B0604020202020204" pitchFamily="34" charset="0"/>
              </a:rPr>
              <a:t>September 2018</a:t>
            </a:r>
            <a:endParaRPr lang="en-IE"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Enriched</a:t>
            </a:r>
            <a:r>
              <a:rPr lang="en-IE" dirty="0"/>
              <a:t> </a:t>
            </a:r>
            <a:r>
              <a:rPr lang="en-IE" dirty="0" smtClean="0"/>
              <a:t>GO </a:t>
            </a:r>
            <a:r>
              <a:rPr lang="en-IE" dirty="0"/>
              <a:t>terms</a:t>
            </a:r>
            <a:endParaRPr lang="en-IE" dirty="0"/>
          </a:p>
        </p:txBody>
      </p:sp>
      <p:sp>
        <p:nvSpPr>
          <p:cNvPr id="3" name="Content Placeholder 2"/>
          <p:cNvSpPr>
            <a:spLocks noGrp="1"/>
          </p:cNvSpPr>
          <p:nvPr>
            <p:ph idx="1"/>
          </p:nvPr>
        </p:nvSpPr>
        <p:spPr/>
        <p:txBody>
          <a:bodyPr/>
          <a:lstStyle/>
          <a:p>
            <a:r>
              <a:rPr lang="en-IE" dirty="0" smtClean="0"/>
              <a:t>Negative </a:t>
            </a:r>
            <a:r>
              <a:rPr lang="en-IE" dirty="0"/>
              <a:t>regulation of molecular </a:t>
            </a:r>
            <a:r>
              <a:rPr lang="en-IE" dirty="0" smtClean="0"/>
              <a:t>function</a:t>
            </a:r>
          </a:p>
          <a:p>
            <a:pPr lvl="1"/>
            <a:r>
              <a:rPr lang="en-IE" dirty="0"/>
              <a:t>cytosolic </a:t>
            </a:r>
            <a:r>
              <a:rPr lang="en-IE" dirty="0" smtClean="0"/>
              <a:t>ribosome</a:t>
            </a:r>
            <a:endParaRPr lang="en-IE" dirty="0"/>
          </a:p>
          <a:p>
            <a:r>
              <a:rPr lang="en-IE" dirty="0"/>
              <a:t>chemokine production</a:t>
            </a:r>
          </a:p>
          <a:p>
            <a:pPr lvl="1"/>
            <a:r>
              <a:rPr lang="en-IE" dirty="0"/>
              <a:t>biological processes</a:t>
            </a:r>
          </a:p>
          <a:p>
            <a:r>
              <a:rPr lang="en-IE" dirty="0"/>
              <a:t>lipid particle</a:t>
            </a:r>
          </a:p>
          <a:p>
            <a:pPr lvl="1"/>
            <a:r>
              <a:rPr lang="en-IE" dirty="0"/>
              <a:t>molecular functions</a:t>
            </a:r>
          </a:p>
          <a:p>
            <a:r>
              <a:rPr lang="en-IE" dirty="0"/>
              <a:t>RAGE receptor binding </a:t>
            </a:r>
          </a:p>
          <a:p>
            <a:pPr lvl="1"/>
            <a:r>
              <a:rPr lang="en-IE" dirty="0"/>
              <a:t>cellular components</a:t>
            </a:r>
            <a:endParaRPr lang="en-IE" dirty="0"/>
          </a:p>
        </p:txBody>
      </p:sp>
    </p:spTree>
    <p:extLst>
      <p:ext uri="{BB962C8B-B14F-4D97-AF65-F5344CB8AC3E}">
        <p14:creationId xmlns:p14="http://schemas.microsoft.com/office/powerpoint/2010/main" val="27603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 KEGG pathway enrichment analysis</a:t>
            </a:r>
            <a:endParaRPr lang="en-IE"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44221366"/>
              </p:ext>
            </p:extLst>
          </p:nvPr>
        </p:nvGraphicFramePr>
        <p:xfrm>
          <a:off x="1995710" y="1905000"/>
          <a:ext cx="8091716" cy="4637901"/>
        </p:xfrm>
        <a:graphic>
          <a:graphicData uri="http://schemas.openxmlformats.org/drawingml/2006/table">
            <a:tbl>
              <a:tblPr>
                <a:tableStyleId>{B301B821-A1FF-4177-AEE7-76D212191A09}</a:tableStyleId>
              </a:tblPr>
              <a:tblGrid>
                <a:gridCol w="3287486">
                  <a:extLst>
                    <a:ext uri="{9D8B030D-6E8A-4147-A177-3AD203B41FA5}">
                      <a16:colId xmlns:a16="http://schemas.microsoft.com/office/drawing/2014/main" val="1533489487"/>
                    </a:ext>
                  </a:extLst>
                </a:gridCol>
                <a:gridCol w="1524000">
                  <a:extLst>
                    <a:ext uri="{9D8B030D-6E8A-4147-A177-3AD203B41FA5}">
                      <a16:colId xmlns:a16="http://schemas.microsoft.com/office/drawing/2014/main" val="3743930229"/>
                    </a:ext>
                  </a:extLst>
                </a:gridCol>
                <a:gridCol w="1567543">
                  <a:extLst>
                    <a:ext uri="{9D8B030D-6E8A-4147-A177-3AD203B41FA5}">
                      <a16:colId xmlns:a16="http://schemas.microsoft.com/office/drawing/2014/main" val="2642983865"/>
                    </a:ext>
                  </a:extLst>
                </a:gridCol>
                <a:gridCol w="1712687">
                  <a:extLst>
                    <a:ext uri="{9D8B030D-6E8A-4147-A177-3AD203B41FA5}">
                      <a16:colId xmlns:a16="http://schemas.microsoft.com/office/drawing/2014/main" val="3781720839"/>
                    </a:ext>
                  </a:extLst>
                </a:gridCol>
              </a:tblGrid>
              <a:tr h="525391">
                <a:tc>
                  <a:txBody>
                    <a:bodyPr/>
                    <a:lstStyle/>
                    <a:p>
                      <a:pPr algn="l" fontAlgn="b"/>
                      <a:r>
                        <a:rPr lang="en-IE" sz="2000" b="1" dirty="0">
                          <a:effectLst/>
                        </a:rPr>
                        <a:t>Pathway term</a:t>
                      </a:r>
                    </a:p>
                  </a:txBody>
                  <a:tcPr marL="40045" marR="40045" marT="32036" marB="32036" anchor="b">
                    <a:solidFill>
                      <a:schemeClr val="accent4">
                        <a:lumMod val="40000"/>
                        <a:lumOff val="60000"/>
                      </a:schemeClr>
                    </a:solidFill>
                  </a:tcPr>
                </a:tc>
                <a:tc>
                  <a:txBody>
                    <a:bodyPr/>
                    <a:lstStyle/>
                    <a:p>
                      <a:pPr algn="ctr" fontAlgn="b"/>
                      <a:r>
                        <a:rPr lang="en-IE" sz="2000" b="1" dirty="0">
                          <a:effectLst/>
                        </a:rPr>
                        <a:t>Gene count</a:t>
                      </a:r>
                    </a:p>
                  </a:txBody>
                  <a:tcPr marL="40045" marR="40045" marT="32036" marB="32036" anchor="b">
                    <a:solidFill>
                      <a:schemeClr val="accent4">
                        <a:lumMod val="40000"/>
                        <a:lumOff val="60000"/>
                      </a:schemeClr>
                    </a:solidFill>
                  </a:tcPr>
                </a:tc>
                <a:tc>
                  <a:txBody>
                    <a:bodyPr/>
                    <a:lstStyle/>
                    <a:p>
                      <a:pPr algn="ctr" fontAlgn="b"/>
                      <a:r>
                        <a:rPr lang="en-IE" sz="2000" b="1" dirty="0">
                          <a:effectLst/>
                        </a:rPr>
                        <a:t>P-value</a:t>
                      </a:r>
                    </a:p>
                  </a:txBody>
                  <a:tcPr marL="40045" marR="40045" marT="32036" marB="32036" anchor="b">
                    <a:solidFill>
                      <a:schemeClr val="accent4">
                        <a:lumMod val="40000"/>
                        <a:lumOff val="60000"/>
                      </a:schemeClr>
                    </a:solidFill>
                  </a:tcPr>
                </a:tc>
                <a:tc>
                  <a:txBody>
                    <a:bodyPr/>
                    <a:lstStyle/>
                    <a:p>
                      <a:pPr algn="ctr" fontAlgn="b"/>
                      <a:r>
                        <a:rPr lang="en-IE" sz="2000" b="1" dirty="0">
                          <a:effectLst/>
                        </a:rPr>
                        <a:t>FDR</a:t>
                      </a:r>
                    </a:p>
                  </a:txBody>
                  <a:tcPr marL="40045" marR="40045" marT="32036" marB="32036" anchor="b">
                    <a:solidFill>
                      <a:schemeClr val="accent4">
                        <a:lumMod val="40000"/>
                        <a:lumOff val="60000"/>
                      </a:schemeClr>
                    </a:solidFill>
                  </a:tcPr>
                </a:tc>
                <a:extLst>
                  <a:ext uri="{0D108BD9-81ED-4DB2-BD59-A6C34878D82A}">
                    <a16:rowId xmlns:a16="http://schemas.microsoft.com/office/drawing/2014/main" val="457652377"/>
                  </a:ext>
                </a:extLst>
              </a:tr>
              <a:tr h="294732">
                <a:tc>
                  <a:txBody>
                    <a:bodyPr/>
                    <a:lstStyle/>
                    <a:p>
                      <a:pPr algn="l" fontAlgn="t"/>
                      <a:r>
                        <a:rPr lang="en-IE" sz="2000" dirty="0">
                          <a:effectLst/>
                        </a:rPr>
                        <a:t>Men</a:t>
                      </a:r>
                    </a:p>
                  </a:txBody>
                  <a:tcPr marL="40045" marR="40045" marT="32036" marB="32036">
                    <a:solidFill>
                      <a:schemeClr val="accent4">
                        <a:lumMod val="60000"/>
                        <a:lumOff val="40000"/>
                      </a:schemeClr>
                    </a:solidFill>
                  </a:tcPr>
                </a:tc>
                <a:tc>
                  <a:txBody>
                    <a:bodyPr/>
                    <a:lstStyle/>
                    <a:p>
                      <a:pPr algn="ctr" fontAlgn="t"/>
                      <a:endParaRPr lang="en-IE" sz="2000" dirty="0">
                        <a:effectLst/>
                      </a:endParaRPr>
                    </a:p>
                  </a:txBody>
                  <a:tcPr marL="40045" marR="40045" marT="32036" marB="32036">
                    <a:solidFill>
                      <a:schemeClr val="accent4">
                        <a:lumMod val="60000"/>
                        <a:lumOff val="40000"/>
                      </a:schemeClr>
                    </a:solidFill>
                  </a:tcPr>
                </a:tc>
                <a:tc>
                  <a:txBody>
                    <a:bodyPr/>
                    <a:lstStyle/>
                    <a:p>
                      <a:pPr algn="ctr" fontAlgn="t"/>
                      <a:endParaRPr lang="en-IE" sz="2000" dirty="0">
                        <a:effectLst/>
                      </a:endParaRPr>
                    </a:p>
                  </a:txBody>
                  <a:tcPr marL="40045" marR="40045" marT="32036" marB="32036">
                    <a:solidFill>
                      <a:schemeClr val="accent4">
                        <a:lumMod val="60000"/>
                        <a:lumOff val="40000"/>
                      </a:schemeClr>
                    </a:solidFill>
                  </a:tcPr>
                </a:tc>
                <a:tc>
                  <a:txBody>
                    <a:bodyPr/>
                    <a:lstStyle/>
                    <a:p>
                      <a:pPr algn="ctr" fontAlgn="t"/>
                      <a:endParaRPr lang="en-IE" sz="2000" dirty="0">
                        <a:effectLst/>
                      </a:endParaRPr>
                    </a:p>
                  </a:txBody>
                  <a:tcPr marL="40045" marR="40045" marT="32036" marB="32036">
                    <a:solidFill>
                      <a:schemeClr val="accent4">
                        <a:lumMod val="60000"/>
                        <a:lumOff val="40000"/>
                      </a:schemeClr>
                    </a:solidFill>
                  </a:tcPr>
                </a:tc>
                <a:extLst>
                  <a:ext uri="{0D108BD9-81ED-4DB2-BD59-A6C34878D82A}">
                    <a16:rowId xmlns:a16="http://schemas.microsoft.com/office/drawing/2014/main" val="2450758216"/>
                  </a:ext>
                </a:extLst>
              </a:tr>
              <a:tr h="294732">
                <a:tc>
                  <a:txBody>
                    <a:bodyPr/>
                    <a:lstStyle/>
                    <a:p>
                      <a:pPr algn="l" fontAlgn="t"/>
                      <a:r>
                        <a:rPr lang="en-IE" sz="2000" dirty="0">
                          <a:effectLst/>
                        </a:rPr>
                        <a:t>Ribosome</a:t>
                      </a:r>
                    </a:p>
                  </a:txBody>
                  <a:tcPr marL="40045" marR="40045" marT="32036" marB="32036"/>
                </a:tc>
                <a:tc>
                  <a:txBody>
                    <a:bodyPr/>
                    <a:lstStyle/>
                    <a:p>
                      <a:pPr algn="ctr" fontAlgn="t"/>
                      <a:r>
                        <a:rPr lang="en-IE" sz="2000" dirty="0">
                          <a:effectLst/>
                        </a:rPr>
                        <a:t>8</a:t>
                      </a:r>
                    </a:p>
                  </a:txBody>
                  <a:tcPr marL="40045" marR="40045" marT="32036" marB="32036"/>
                </a:tc>
                <a:tc>
                  <a:txBody>
                    <a:bodyPr/>
                    <a:lstStyle/>
                    <a:p>
                      <a:pPr algn="ctr" fontAlgn="t"/>
                      <a:r>
                        <a:rPr lang="en-IE" sz="2000" dirty="0">
                          <a:effectLst/>
                        </a:rPr>
                        <a:t>9.05E−11</a:t>
                      </a:r>
                    </a:p>
                  </a:txBody>
                  <a:tcPr marL="40045" marR="40045" marT="32036" marB="32036"/>
                </a:tc>
                <a:tc>
                  <a:txBody>
                    <a:bodyPr/>
                    <a:lstStyle/>
                    <a:p>
                      <a:pPr algn="ctr" fontAlgn="t"/>
                      <a:r>
                        <a:rPr lang="en-IE" sz="2000" dirty="0">
                          <a:effectLst/>
                        </a:rPr>
                        <a:t>7.40E−10</a:t>
                      </a:r>
                    </a:p>
                  </a:txBody>
                  <a:tcPr marL="40045" marR="40045" marT="32036" marB="32036"/>
                </a:tc>
                <a:extLst>
                  <a:ext uri="{0D108BD9-81ED-4DB2-BD59-A6C34878D82A}">
                    <a16:rowId xmlns:a16="http://schemas.microsoft.com/office/drawing/2014/main" val="2025241360"/>
                  </a:ext>
                </a:extLst>
              </a:tr>
              <a:tr h="294732">
                <a:tc>
                  <a:txBody>
                    <a:bodyPr/>
                    <a:lstStyle/>
                    <a:p>
                      <a:pPr algn="l" fontAlgn="t"/>
                      <a:r>
                        <a:rPr lang="en-IE" sz="2000">
                          <a:effectLst/>
                        </a:rPr>
                        <a:t>Proteasome</a:t>
                      </a:r>
                    </a:p>
                  </a:txBody>
                  <a:tcPr marL="40045" marR="40045" marT="32036" marB="32036"/>
                </a:tc>
                <a:tc>
                  <a:txBody>
                    <a:bodyPr/>
                    <a:lstStyle/>
                    <a:p>
                      <a:pPr algn="ctr" fontAlgn="t"/>
                      <a:r>
                        <a:rPr lang="en-IE" sz="2000" dirty="0">
                          <a:effectLst/>
                        </a:rPr>
                        <a:t>3</a:t>
                      </a:r>
                    </a:p>
                  </a:txBody>
                  <a:tcPr marL="40045" marR="40045" marT="32036" marB="32036"/>
                </a:tc>
                <a:tc>
                  <a:txBody>
                    <a:bodyPr/>
                    <a:lstStyle/>
                    <a:p>
                      <a:pPr algn="ctr" fontAlgn="t"/>
                      <a:r>
                        <a:rPr lang="en-IE" sz="2000" dirty="0">
                          <a:effectLst/>
                        </a:rPr>
                        <a:t>1.00E−04</a:t>
                      </a:r>
                    </a:p>
                  </a:txBody>
                  <a:tcPr marL="40045" marR="40045" marT="32036" marB="32036"/>
                </a:tc>
                <a:tc>
                  <a:txBody>
                    <a:bodyPr/>
                    <a:lstStyle/>
                    <a:p>
                      <a:pPr algn="ctr" fontAlgn="t"/>
                      <a:r>
                        <a:rPr lang="en-IE" sz="2000" dirty="0">
                          <a:effectLst/>
                        </a:rPr>
                        <a:t>5.79E−04</a:t>
                      </a:r>
                    </a:p>
                  </a:txBody>
                  <a:tcPr marL="40045" marR="40045" marT="32036" marB="32036"/>
                </a:tc>
                <a:extLst>
                  <a:ext uri="{0D108BD9-81ED-4DB2-BD59-A6C34878D82A}">
                    <a16:rowId xmlns:a16="http://schemas.microsoft.com/office/drawing/2014/main" val="600184249"/>
                  </a:ext>
                </a:extLst>
              </a:tr>
              <a:tr h="294732">
                <a:tc>
                  <a:txBody>
                    <a:bodyPr/>
                    <a:lstStyle/>
                    <a:p>
                      <a:pPr algn="l" fontAlgn="t"/>
                      <a:r>
                        <a:rPr lang="en-IE" sz="2000">
                          <a:effectLst/>
                        </a:rPr>
                        <a:t>Amoebiasis</a:t>
                      </a:r>
                    </a:p>
                  </a:txBody>
                  <a:tcPr marL="40045" marR="40045" marT="32036" marB="32036"/>
                </a:tc>
                <a:tc>
                  <a:txBody>
                    <a:bodyPr/>
                    <a:lstStyle/>
                    <a:p>
                      <a:pPr algn="ctr" fontAlgn="t"/>
                      <a:r>
                        <a:rPr lang="en-IE" sz="2000" dirty="0">
                          <a:effectLst/>
                        </a:rPr>
                        <a:t>3</a:t>
                      </a:r>
                    </a:p>
                  </a:txBody>
                  <a:tcPr marL="40045" marR="40045" marT="32036" marB="32036"/>
                </a:tc>
                <a:tc>
                  <a:txBody>
                    <a:bodyPr/>
                    <a:lstStyle/>
                    <a:p>
                      <a:pPr algn="ctr" fontAlgn="t"/>
                      <a:r>
                        <a:rPr lang="en-IE" sz="2000">
                          <a:effectLst/>
                        </a:rPr>
                        <a:t>0.001197846</a:t>
                      </a:r>
                    </a:p>
                  </a:txBody>
                  <a:tcPr marL="40045" marR="40045" marT="32036" marB="32036"/>
                </a:tc>
                <a:tc>
                  <a:txBody>
                    <a:bodyPr/>
                    <a:lstStyle/>
                    <a:p>
                      <a:pPr algn="ctr" fontAlgn="t"/>
                      <a:r>
                        <a:rPr lang="en-IE" sz="2000">
                          <a:effectLst/>
                        </a:rPr>
                        <a:t>0.001632358</a:t>
                      </a:r>
                    </a:p>
                  </a:txBody>
                  <a:tcPr marL="40045" marR="40045" marT="32036" marB="32036"/>
                </a:tc>
                <a:extLst>
                  <a:ext uri="{0D108BD9-81ED-4DB2-BD59-A6C34878D82A}">
                    <a16:rowId xmlns:a16="http://schemas.microsoft.com/office/drawing/2014/main" val="1206384536"/>
                  </a:ext>
                </a:extLst>
              </a:tr>
              <a:tr h="294732">
                <a:tc>
                  <a:txBody>
                    <a:bodyPr/>
                    <a:lstStyle/>
                    <a:p>
                      <a:pPr algn="l" fontAlgn="t"/>
                      <a:r>
                        <a:rPr lang="en-IE" sz="2000" dirty="0">
                          <a:effectLst/>
                        </a:rPr>
                        <a:t>Women</a:t>
                      </a:r>
                    </a:p>
                  </a:txBody>
                  <a:tcPr marL="40045" marR="40045" marT="32036" marB="32036">
                    <a:solidFill>
                      <a:schemeClr val="accent4">
                        <a:lumMod val="60000"/>
                        <a:lumOff val="40000"/>
                      </a:schemeClr>
                    </a:solidFill>
                  </a:tcPr>
                </a:tc>
                <a:tc>
                  <a:txBody>
                    <a:bodyPr/>
                    <a:lstStyle/>
                    <a:p>
                      <a:pPr algn="ctr" fontAlgn="t"/>
                      <a:endParaRPr lang="en-IE" sz="2000" dirty="0">
                        <a:effectLst/>
                      </a:endParaRPr>
                    </a:p>
                  </a:txBody>
                  <a:tcPr marL="40045" marR="40045" marT="32036" marB="32036">
                    <a:solidFill>
                      <a:schemeClr val="accent4">
                        <a:lumMod val="60000"/>
                        <a:lumOff val="40000"/>
                      </a:schemeClr>
                    </a:solidFill>
                  </a:tcPr>
                </a:tc>
                <a:tc>
                  <a:txBody>
                    <a:bodyPr/>
                    <a:lstStyle/>
                    <a:p>
                      <a:pPr algn="ctr" fontAlgn="t"/>
                      <a:endParaRPr lang="en-IE" sz="2000" dirty="0">
                        <a:effectLst/>
                      </a:endParaRPr>
                    </a:p>
                  </a:txBody>
                  <a:tcPr marL="40045" marR="40045" marT="32036" marB="32036">
                    <a:solidFill>
                      <a:schemeClr val="accent4">
                        <a:lumMod val="60000"/>
                        <a:lumOff val="40000"/>
                      </a:schemeClr>
                    </a:solidFill>
                  </a:tcPr>
                </a:tc>
                <a:tc>
                  <a:txBody>
                    <a:bodyPr/>
                    <a:lstStyle/>
                    <a:p>
                      <a:pPr algn="ctr" fontAlgn="t"/>
                      <a:endParaRPr lang="en-IE" sz="2000" dirty="0">
                        <a:effectLst/>
                      </a:endParaRPr>
                    </a:p>
                  </a:txBody>
                  <a:tcPr marL="40045" marR="40045" marT="32036" marB="32036">
                    <a:solidFill>
                      <a:schemeClr val="accent4">
                        <a:lumMod val="60000"/>
                        <a:lumOff val="40000"/>
                      </a:schemeClr>
                    </a:solidFill>
                  </a:tcPr>
                </a:tc>
                <a:extLst>
                  <a:ext uri="{0D108BD9-81ED-4DB2-BD59-A6C34878D82A}">
                    <a16:rowId xmlns:a16="http://schemas.microsoft.com/office/drawing/2014/main" val="3296658442"/>
                  </a:ext>
                </a:extLst>
              </a:tr>
              <a:tr h="756050">
                <a:tc>
                  <a:txBody>
                    <a:bodyPr/>
                    <a:lstStyle/>
                    <a:p>
                      <a:pPr algn="l" fontAlgn="t"/>
                      <a:r>
                        <a:rPr lang="en-IE" sz="2000" dirty="0">
                          <a:effectLst/>
                        </a:rPr>
                        <a:t>PPAR </a:t>
                      </a:r>
                      <a:r>
                        <a:rPr lang="en-IE" sz="2000" dirty="0" smtClean="0">
                          <a:effectLst/>
                        </a:rPr>
                        <a:t>signalling </a:t>
                      </a:r>
                      <a:r>
                        <a:rPr lang="en-IE" sz="2000" dirty="0">
                          <a:effectLst/>
                        </a:rPr>
                        <a:t>pathway</a:t>
                      </a:r>
                    </a:p>
                  </a:txBody>
                  <a:tcPr marL="40045" marR="40045" marT="32036" marB="32036"/>
                </a:tc>
                <a:tc>
                  <a:txBody>
                    <a:bodyPr/>
                    <a:lstStyle/>
                    <a:p>
                      <a:pPr algn="ctr" fontAlgn="t"/>
                      <a:r>
                        <a:rPr lang="en-IE" sz="2000" dirty="0">
                          <a:effectLst/>
                        </a:rPr>
                        <a:t>5</a:t>
                      </a:r>
                    </a:p>
                  </a:txBody>
                  <a:tcPr marL="40045" marR="40045" marT="32036" marB="32036"/>
                </a:tc>
                <a:tc>
                  <a:txBody>
                    <a:bodyPr/>
                    <a:lstStyle/>
                    <a:p>
                      <a:pPr algn="ctr" fontAlgn="t"/>
                      <a:r>
                        <a:rPr lang="en-IE" sz="2000" dirty="0">
                          <a:effectLst/>
                        </a:rPr>
                        <a:t>3.91E−07</a:t>
                      </a:r>
                    </a:p>
                  </a:txBody>
                  <a:tcPr marL="40045" marR="40045" marT="32036" marB="32036"/>
                </a:tc>
                <a:tc>
                  <a:txBody>
                    <a:bodyPr/>
                    <a:lstStyle/>
                    <a:p>
                      <a:pPr algn="ctr" fontAlgn="t"/>
                      <a:r>
                        <a:rPr lang="en-IE" sz="2000">
                          <a:effectLst/>
                        </a:rPr>
                        <a:t>2.15E−05</a:t>
                      </a:r>
                    </a:p>
                  </a:txBody>
                  <a:tcPr marL="40045" marR="40045" marT="32036" marB="32036"/>
                </a:tc>
                <a:extLst>
                  <a:ext uri="{0D108BD9-81ED-4DB2-BD59-A6C34878D82A}">
                    <a16:rowId xmlns:a16="http://schemas.microsoft.com/office/drawing/2014/main" val="1933848767"/>
                  </a:ext>
                </a:extLst>
              </a:tr>
              <a:tr h="756050">
                <a:tc>
                  <a:txBody>
                    <a:bodyPr/>
                    <a:lstStyle/>
                    <a:p>
                      <a:pPr algn="l" fontAlgn="t"/>
                      <a:r>
                        <a:rPr lang="en-IE" sz="2000">
                          <a:effectLst/>
                        </a:rPr>
                        <a:t>Adipocytokine signaling pathway</a:t>
                      </a:r>
                    </a:p>
                  </a:txBody>
                  <a:tcPr marL="40045" marR="40045" marT="32036" marB="32036"/>
                </a:tc>
                <a:tc>
                  <a:txBody>
                    <a:bodyPr/>
                    <a:lstStyle/>
                    <a:p>
                      <a:pPr algn="ctr" fontAlgn="t"/>
                      <a:r>
                        <a:rPr lang="en-IE" sz="2000" dirty="0">
                          <a:effectLst/>
                        </a:rPr>
                        <a:t>2</a:t>
                      </a:r>
                    </a:p>
                  </a:txBody>
                  <a:tcPr marL="40045" marR="40045" marT="32036" marB="32036"/>
                </a:tc>
                <a:tc>
                  <a:txBody>
                    <a:bodyPr/>
                    <a:lstStyle/>
                    <a:p>
                      <a:pPr algn="ctr" fontAlgn="t"/>
                      <a:r>
                        <a:rPr lang="en-IE" sz="2000" dirty="0">
                          <a:effectLst/>
                        </a:rPr>
                        <a:t>0.010953677</a:t>
                      </a:r>
                    </a:p>
                  </a:txBody>
                  <a:tcPr marL="40045" marR="40045" marT="32036" marB="32036"/>
                </a:tc>
                <a:tc>
                  <a:txBody>
                    <a:bodyPr/>
                    <a:lstStyle/>
                    <a:p>
                      <a:pPr algn="ctr" fontAlgn="t"/>
                      <a:r>
                        <a:rPr lang="en-IE" sz="2000" dirty="0">
                          <a:effectLst/>
                        </a:rPr>
                        <a:t>0.035438366</a:t>
                      </a:r>
                    </a:p>
                  </a:txBody>
                  <a:tcPr marL="40045" marR="40045" marT="32036" marB="32036"/>
                </a:tc>
                <a:extLst>
                  <a:ext uri="{0D108BD9-81ED-4DB2-BD59-A6C34878D82A}">
                    <a16:rowId xmlns:a16="http://schemas.microsoft.com/office/drawing/2014/main" val="104565100"/>
                  </a:ext>
                </a:extLst>
              </a:tr>
              <a:tr h="756050">
                <a:tc>
                  <a:txBody>
                    <a:bodyPr/>
                    <a:lstStyle/>
                    <a:p>
                      <a:pPr algn="l" fontAlgn="t"/>
                      <a:r>
                        <a:rPr lang="en-IE" sz="2000">
                          <a:effectLst/>
                        </a:rPr>
                        <a:t>Glycolysis/Gluconeogenesis</a:t>
                      </a:r>
                    </a:p>
                  </a:txBody>
                  <a:tcPr marL="40045" marR="40045" marT="32036" marB="32036"/>
                </a:tc>
                <a:tc>
                  <a:txBody>
                    <a:bodyPr/>
                    <a:lstStyle/>
                    <a:p>
                      <a:pPr algn="ctr" fontAlgn="t"/>
                      <a:r>
                        <a:rPr lang="en-IE" sz="2000" dirty="0">
                          <a:effectLst/>
                        </a:rPr>
                        <a:t>2</a:t>
                      </a:r>
                    </a:p>
                  </a:txBody>
                  <a:tcPr marL="40045" marR="40045" marT="32036" marB="32036"/>
                </a:tc>
                <a:tc>
                  <a:txBody>
                    <a:bodyPr/>
                    <a:lstStyle/>
                    <a:p>
                      <a:pPr algn="ctr" fontAlgn="t"/>
                      <a:r>
                        <a:rPr lang="en-IE" sz="2000">
                          <a:effectLst/>
                        </a:rPr>
                        <a:t>0.010069903</a:t>
                      </a:r>
                    </a:p>
                  </a:txBody>
                  <a:tcPr marL="40045" marR="40045" marT="32036" marB="32036"/>
                </a:tc>
                <a:tc>
                  <a:txBody>
                    <a:bodyPr/>
                    <a:lstStyle/>
                    <a:p>
                      <a:pPr algn="ctr" fontAlgn="t"/>
                      <a:r>
                        <a:rPr lang="en-IE" sz="2000" dirty="0">
                          <a:effectLst/>
                        </a:rPr>
                        <a:t>0.036922978</a:t>
                      </a:r>
                    </a:p>
                  </a:txBody>
                  <a:tcPr marL="40045" marR="40045" marT="32036" marB="32036"/>
                </a:tc>
                <a:extLst>
                  <a:ext uri="{0D108BD9-81ED-4DB2-BD59-A6C34878D82A}">
                    <a16:rowId xmlns:a16="http://schemas.microsoft.com/office/drawing/2014/main" val="3264681936"/>
                  </a:ext>
                </a:extLst>
              </a:tr>
            </a:tbl>
          </a:graphicData>
        </a:graphic>
      </p:graphicFrame>
    </p:spTree>
    <p:extLst>
      <p:ext uri="{BB962C8B-B14F-4D97-AF65-F5344CB8AC3E}">
        <p14:creationId xmlns:p14="http://schemas.microsoft.com/office/powerpoint/2010/main" val="148298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PPI network</a:t>
            </a:r>
          </a:p>
        </p:txBody>
      </p:sp>
      <p:sp>
        <p:nvSpPr>
          <p:cNvPr id="3" name="Content Placeholder 2"/>
          <p:cNvSpPr>
            <a:spLocks noGrp="1"/>
          </p:cNvSpPr>
          <p:nvPr>
            <p:ph idx="1"/>
          </p:nvPr>
        </p:nvSpPr>
        <p:spPr/>
        <p:txBody>
          <a:bodyPr>
            <a:normAutofit lnSpcReduction="10000"/>
          </a:bodyPr>
          <a:lstStyle/>
          <a:p>
            <a:r>
              <a:rPr lang="en-IE" dirty="0" smtClean="0"/>
              <a:t>Men</a:t>
            </a:r>
          </a:p>
          <a:p>
            <a:pPr lvl="1"/>
            <a:r>
              <a:rPr lang="en-IE" dirty="0"/>
              <a:t>1,189 nodes </a:t>
            </a:r>
            <a:r>
              <a:rPr lang="en-IE" dirty="0" smtClean="0"/>
              <a:t> and  28,982 edges</a:t>
            </a:r>
          </a:p>
          <a:p>
            <a:pPr lvl="1"/>
            <a:r>
              <a:rPr lang="en-IE" dirty="0" smtClean="0"/>
              <a:t>Neurotrophic </a:t>
            </a:r>
            <a:r>
              <a:rPr lang="en-IE" dirty="0"/>
              <a:t>Receptor </a:t>
            </a:r>
            <a:r>
              <a:rPr lang="en-IE" dirty="0" smtClean="0"/>
              <a:t>Tyrosine </a:t>
            </a:r>
            <a:r>
              <a:rPr lang="en-IE" dirty="0"/>
              <a:t>Kinase 1 (NTRK1, degree = </a:t>
            </a:r>
            <a:r>
              <a:rPr lang="en-IE" dirty="0" smtClean="0"/>
              <a:t>409)</a:t>
            </a:r>
          </a:p>
          <a:p>
            <a:pPr lvl="1"/>
            <a:r>
              <a:rPr lang="en-IE" dirty="0" err="1" smtClean="0"/>
              <a:t>Cullin</a:t>
            </a:r>
            <a:r>
              <a:rPr lang="en-IE" dirty="0" smtClean="0"/>
              <a:t> </a:t>
            </a:r>
            <a:r>
              <a:rPr lang="en-IE" dirty="0"/>
              <a:t>3 (CUL3, degree = 336</a:t>
            </a:r>
            <a:r>
              <a:rPr lang="en-IE" dirty="0" smtClean="0"/>
              <a:t>)</a:t>
            </a:r>
          </a:p>
          <a:p>
            <a:pPr lvl="1"/>
            <a:r>
              <a:rPr lang="en-IE" dirty="0" smtClean="0"/>
              <a:t>P53 </a:t>
            </a:r>
            <a:r>
              <a:rPr lang="en-IE" dirty="0"/>
              <a:t>(degree = 276)</a:t>
            </a:r>
            <a:endParaRPr lang="en-IE" dirty="0" smtClean="0"/>
          </a:p>
          <a:p>
            <a:r>
              <a:rPr lang="en-IE" dirty="0" smtClean="0"/>
              <a:t>Female</a:t>
            </a:r>
          </a:p>
          <a:p>
            <a:pPr lvl="1"/>
            <a:r>
              <a:rPr lang="en-IE" dirty="0" smtClean="0"/>
              <a:t>454 </a:t>
            </a:r>
            <a:r>
              <a:rPr lang="en-IE" dirty="0"/>
              <a:t>nodes </a:t>
            </a:r>
            <a:r>
              <a:rPr lang="en-IE" dirty="0" smtClean="0"/>
              <a:t>and 4,556 edges</a:t>
            </a:r>
          </a:p>
          <a:p>
            <a:pPr lvl="1"/>
            <a:r>
              <a:rPr lang="en-IE" dirty="0" smtClean="0"/>
              <a:t>NTRK1 </a:t>
            </a:r>
            <a:r>
              <a:rPr lang="en-IE" dirty="0"/>
              <a:t>(degree = 168</a:t>
            </a:r>
            <a:r>
              <a:rPr lang="en-IE" dirty="0" smtClean="0"/>
              <a:t>)</a:t>
            </a:r>
          </a:p>
          <a:p>
            <a:pPr lvl="1"/>
            <a:r>
              <a:rPr lang="en-IE" dirty="0" smtClean="0"/>
              <a:t>CUL3 </a:t>
            </a:r>
            <a:r>
              <a:rPr lang="en-IE" dirty="0"/>
              <a:t>(degree = 133</a:t>
            </a:r>
            <a:r>
              <a:rPr lang="en-IE" dirty="0" smtClean="0"/>
              <a:t>)</a:t>
            </a:r>
          </a:p>
          <a:p>
            <a:pPr lvl="1"/>
            <a:r>
              <a:rPr lang="en-IE" dirty="0" smtClean="0"/>
              <a:t>P53 </a:t>
            </a:r>
            <a:r>
              <a:rPr lang="en-IE" dirty="0"/>
              <a:t>(degree = 104) </a:t>
            </a:r>
            <a:endParaRPr lang="en-IE" dirty="0"/>
          </a:p>
        </p:txBody>
      </p:sp>
    </p:spTree>
    <p:extLst>
      <p:ext uri="{BB962C8B-B14F-4D97-AF65-F5344CB8AC3E}">
        <p14:creationId xmlns:p14="http://schemas.microsoft.com/office/powerpoint/2010/main" val="381633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8724"/>
          <a:stretch/>
        </p:blipFill>
        <p:spPr>
          <a:xfrm>
            <a:off x="0" y="132034"/>
            <a:ext cx="12192000" cy="6610500"/>
          </a:xfrm>
        </p:spPr>
      </p:pic>
    </p:spTree>
    <p:extLst>
      <p:ext uri="{BB962C8B-B14F-4D97-AF65-F5344CB8AC3E}">
        <p14:creationId xmlns:p14="http://schemas.microsoft.com/office/powerpoint/2010/main" val="60305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dirty="0"/>
          </a:p>
        </p:txBody>
      </p:sp>
      <p:sp>
        <p:nvSpPr>
          <p:cNvPr id="3" name="Content Placeholder 2"/>
          <p:cNvSpPr>
            <a:spLocks noGrp="1"/>
          </p:cNvSpPr>
          <p:nvPr>
            <p:ph idx="1"/>
          </p:nvPr>
        </p:nvSpPr>
        <p:spPr/>
        <p:txBody>
          <a:bodyPr/>
          <a:lstStyle/>
          <a:p>
            <a:endParaRPr lang="en-IE"/>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719" t="51701" r="719" b="-2977"/>
          <a:stretch/>
        </p:blipFill>
        <p:spPr>
          <a:xfrm>
            <a:off x="208186" y="428490"/>
            <a:ext cx="11804655" cy="6400482"/>
          </a:xfrm>
          <a:prstGeom prst="rect">
            <a:avLst/>
          </a:prstGeom>
        </p:spPr>
      </p:pic>
    </p:spTree>
    <p:extLst>
      <p:ext uri="{BB962C8B-B14F-4D97-AF65-F5344CB8AC3E}">
        <p14:creationId xmlns:p14="http://schemas.microsoft.com/office/powerpoint/2010/main" val="49439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IE" dirty="0"/>
          </a:p>
        </p:txBody>
      </p:sp>
      <p:sp>
        <p:nvSpPr>
          <p:cNvPr id="3" name="Content Placeholder 2"/>
          <p:cNvSpPr>
            <a:spLocks noGrp="1"/>
          </p:cNvSpPr>
          <p:nvPr>
            <p:ph idx="1"/>
          </p:nvPr>
        </p:nvSpPr>
        <p:spPr/>
        <p:txBody>
          <a:bodyPr/>
          <a:lstStyle/>
          <a:p>
            <a:r>
              <a:rPr lang="en-IE" dirty="0" smtClean="0"/>
              <a:t>They </a:t>
            </a:r>
            <a:r>
              <a:rPr lang="en-IE" dirty="0"/>
              <a:t>found that the genes involved in ribosome biogenesis, such as RPL24, RPS3, and other RPL families, were significantly upregulated with aging in old men</a:t>
            </a:r>
            <a:endParaRPr lang="en-IE" dirty="0" smtClean="0"/>
          </a:p>
          <a:p>
            <a:r>
              <a:rPr lang="en-IE" dirty="0" smtClean="0"/>
              <a:t>Ribosome </a:t>
            </a:r>
            <a:r>
              <a:rPr lang="en-IE" dirty="0"/>
              <a:t>has an essential role in the regulation of cell proliferation and growth and homeostasis in </a:t>
            </a:r>
            <a:r>
              <a:rPr lang="en-IE" dirty="0" smtClean="0"/>
              <a:t>organisms </a:t>
            </a:r>
            <a:r>
              <a:rPr lang="en-IE" dirty="0"/>
              <a:t>(</a:t>
            </a:r>
            <a:r>
              <a:rPr lang="en-IE" dirty="0" err="1">
                <a:hlinkClick r:id="rId2"/>
              </a:rPr>
              <a:t>Chaillou</a:t>
            </a:r>
            <a:r>
              <a:rPr lang="en-IE" dirty="0">
                <a:hlinkClick r:id="rId2"/>
              </a:rPr>
              <a:t>, Kirby &amp; </a:t>
            </a:r>
            <a:r>
              <a:rPr lang="en-IE" dirty="0" err="1">
                <a:hlinkClick r:id="rId2"/>
              </a:rPr>
              <a:t>Mccarthy</a:t>
            </a:r>
            <a:r>
              <a:rPr lang="en-IE" dirty="0">
                <a:hlinkClick r:id="rId2"/>
              </a:rPr>
              <a:t>, 2014</a:t>
            </a:r>
            <a:r>
              <a:rPr lang="en-IE" dirty="0" smtClean="0"/>
              <a:t>).</a:t>
            </a:r>
          </a:p>
          <a:p>
            <a:r>
              <a:rPr lang="en-IE" dirty="0"/>
              <a:t> </a:t>
            </a:r>
            <a:r>
              <a:rPr lang="en-IE" dirty="0">
                <a:hlinkClick r:id="rId3"/>
              </a:rPr>
              <a:t>Kirby et al. (2015)</a:t>
            </a:r>
            <a:r>
              <a:rPr lang="en-IE" dirty="0"/>
              <a:t> found that </a:t>
            </a:r>
            <a:r>
              <a:rPr lang="en-IE" dirty="0" smtClean="0"/>
              <a:t>the </a:t>
            </a:r>
            <a:r>
              <a:rPr lang="en-IE" dirty="0"/>
              <a:t>greatest aged-related differences in the gene expression were RPL24 and especially RPL11. </a:t>
            </a:r>
            <a:endParaRPr lang="en-IE" dirty="0"/>
          </a:p>
        </p:txBody>
      </p:sp>
    </p:spTree>
    <p:extLst>
      <p:ext uri="{BB962C8B-B14F-4D97-AF65-F5344CB8AC3E}">
        <p14:creationId xmlns:p14="http://schemas.microsoft.com/office/powerpoint/2010/main" val="364401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IE" dirty="0"/>
          </a:p>
        </p:txBody>
      </p:sp>
      <p:sp>
        <p:nvSpPr>
          <p:cNvPr id="3" name="Content Placeholder 2"/>
          <p:cNvSpPr>
            <a:spLocks noGrp="1"/>
          </p:cNvSpPr>
          <p:nvPr>
            <p:ph idx="1"/>
          </p:nvPr>
        </p:nvSpPr>
        <p:spPr/>
        <p:txBody>
          <a:bodyPr>
            <a:normAutofit/>
          </a:bodyPr>
          <a:lstStyle/>
          <a:p>
            <a:r>
              <a:rPr lang="en-IE" dirty="0" smtClean="0"/>
              <a:t>The </a:t>
            </a:r>
            <a:r>
              <a:rPr lang="en-IE" dirty="0"/>
              <a:t>expression of genes involved in lipid storage, such as, PLIN1, FABP4, and LPL, were upregulated in older individuals</a:t>
            </a:r>
            <a:r>
              <a:rPr lang="en-IE" dirty="0" smtClean="0"/>
              <a:t>.</a:t>
            </a:r>
          </a:p>
          <a:p>
            <a:r>
              <a:rPr lang="en-IE" dirty="0" smtClean="0"/>
              <a:t>suggesting </a:t>
            </a:r>
            <a:r>
              <a:rPr lang="en-IE" dirty="0"/>
              <a:t>developing ectopic lipid infiltration in muscle, and therefore, it may be directly linked with insulin resistance in older people</a:t>
            </a:r>
            <a:r>
              <a:rPr lang="en-IE" dirty="0" smtClean="0"/>
              <a:t>.</a:t>
            </a:r>
            <a:endParaRPr lang="en-US" dirty="0"/>
          </a:p>
          <a:p>
            <a:r>
              <a:rPr lang="en-IE" dirty="0"/>
              <a:t> </a:t>
            </a:r>
            <a:r>
              <a:rPr lang="en-IE" dirty="0" smtClean="0"/>
              <a:t>An increased </a:t>
            </a:r>
            <a:r>
              <a:rPr lang="en-IE" dirty="0"/>
              <a:t>PLIN expression during aging is linked to fatty acid storage rather than </a:t>
            </a:r>
            <a:r>
              <a:rPr lang="en-IE" dirty="0" smtClean="0"/>
              <a:t>utilization, eventually leading </a:t>
            </a:r>
            <a:r>
              <a:rPr lang="en-IE" dirty="0"/>
              <a:t>to skeletal muscle atrophy in aging people (</a:t>
            </a:r>
            <a:r>
              <a:rPr lang="en-IE" dirty="0">
                <a:hlinkClick r:id="rId2"/>
              </a:rPr>
              <a:t>Wang &amp; </a:t>
            </a:r>
            <a:r>
              <a:rPr lang="en-IE" dirty="0" err="1">
                <a:hlinkClick r:id="rId2"/>
              </a:rPr>
              <a:t>Sztalryd</a:t>
            </a:r>
            <a:r>
              <a:rPr lang="en-IE" dirty="0">
                <a:hlinkClick r:id="rId2"/>
              </a:rPr>
              <a:t>, </a:t>
            </a:r>
            <a:r>
              <a:rPr lang="en-IE" dirty="0" smtClean="0">
                <a:hlinkClick r:id="rId2"/>
              </a:rPr>
              <a:t>2011</a:t>
            </a:r>
            <a:r>
              <a:rPr lang="en-IE" dirty="0" smtClean="0"/>
              <a:t> , </a:t>
            </a:r>
            <a:r>
              <a:rPr lang="en-IE" dirty="0">
                <a:hlinkClick r:id="rId3"/>
              </a:rPr>
              <a:t>Conte et al. </a:t>
            </a:r>
            <a:r>
              <a:rPr lang="en-IE" dirty="0" smtClean="0">
                <a:hlinkClick r:id="rId3"/>
              </a:rPr>
              <a:t>2013</a:t>
            </a:r>
            <a:r>
              <a:rPr lang="en-IE" dirty="0" smtClean="0"/>
              <a:t>).</a:t>
            </a:r>
            <a:endParaRPr lang="en-IE" dirty="0"/>
          </a:p>
        </p:txBody>
      </p:sp>
    </p:spTree>
    <p:extLst>
      <p:ext uri="{BB962C8B-B14F-4D97-AF65-F5344CB8AC3E}">
        <p14:creationId xmlns:p14="http://schemas.microsoft.com/office/powerpoint/2010/main" val="9591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KEGG </a:t>
            </a:r>
            <a:r>
              <a:rPr lang="en-IE" dirty="0"/>
              <a:t>enriched </a:t>
            </a:r>
            <a:r>
              <a:rPr lang="en-IE" dirty="0" smtClean="0"/>
              <a:t>pathways</a:t>
            </a:r>
            <a:endParaRPr lang="en-IE" dirty="0"/>
          </a:p>
        </p:txBody>
      </p:sp>
      <p:sp>
        <p:nvSpPr>
          <p:cNvPr id="3" name="Content Placeholder 2"/>
          <p:cNvSpPr>
            <a:spLocks noGrp="1"/>
          </p:cNvSpPr>
          <p:nvPr>
            <p:ph idx="1"/>
          </p:nvPr>
        </p:nvSpPr>
        <p:spPr/>
        <p:txBody>
          <a:bodyPr/>
          <a:lstStyle/>
          <a:p>
            <a:r>
              <a:rPr lang="en-IE" b="1" dirty="0" smtClean="0"/>
              <a:t>Ribosome </a:t>
            </a:r>
            <a:r>
              <a:rPr lang="en-IE" b="1" dirty="0"/>
              <a:t>biogenesis </a:t>
            </a:r>
            <a:r>
              <a:rPr lang="en-IE" dirty="0" smtClean="0"/>
              <a:t>(men) </a:t>
            </a:r>
            <a:r>
              <a:rPr lang="en-IE" dirty="0"/>
              <a:t>is a central mechanism to regulate protein synthesis and control skeletal muscle size in response to anabolic and catabolic </a:t>
            </a:r>
            <a:r>
              <a:rPr lang="en-IE" dirty="0" smtClean="0"/>
              <a:t>stimulation</a:t>
            </a:r>
          </a:p>
          <a:p>
            <a:r>
              <a:rPr lang="en-IE" b="1" dirty="0" smtClean="0"/>
              <a:t>Peroxisome </a:t>
            </a:r>
            <a:r>
              <a:rPr lang="en-IE" b="1" dirty="0"/>
              <a:t>proliferator-activated receptor</a:t>
            </a:r>
            <a:r>
              <a:rPr lang="en-IE" dirty="0"/>
              <a:t> (PPAR) </a:t>
            </a:r>
            <a:r>
              <a:rPr lang="en-IE" dirty="0" smtClean="0"/>
              <a:t>(women) it </a:t>
            </a:r>
            <a:r>
              <a:rPr lang="en-IE" dirty="0"/>
              <a:t>is a ligand-activated transcription factor with critical roles in the regulation of lipid catabolism, </a:t>
            </a:r>
            <a:r>
              <a:rPr lang="en-IE" dirty="0" smtClean="0"/>
              <a:t>glucose </a:t>
            </a:r>
            <a:r>
              <a:rPr lang="en-IE" dirty="0"/>
              <a:t>homeostasis, and inflammation</a:t>
            </a:r>
            <a:r>
              <a:rPr lang="en-IE" dirty="0" smtClean="0"/>
              <a:t>.</a:t>
            </a:r>
          </a:p>
          <a:p>
            <a:r>
              <a:rPr lang="en-IE" b="1" dirty="0" err="1" smtClean="0"/>
              <a:t>Adipocytokine</a:t>
            </a:r>
            <a:r>
              <a:rPr lang="en-IE" b="1" dirty="0" smtClean="0"/>
              <a:t> signalling </a:t>
            </a:r>
            <a:r>
              <a:rPr lang="en-IE" b="1" dirty="0"/>
              <a:t>pathway</a:t>
            </a:r>
            <a:r>
              <a:rPr lang="en-IE" dirty="0"/>
              <a:t> </a:t>
            </a:r>
            <a:r>
              <a:rPr lang="en-IE" dirty="0" smtClean="0"/>
              <a:t>(women) defines </a:t>
            </a:r>
            <a:r>
              <a:rPr lang="en-IE" dirty="0"/>
              <a:t>the </a:t>
            </a:r>
            <a:r>
              <a:rPr lang="en-IE" dirty="0" smtClean="0"/>
              <a:t>signalling </a:t>
            </a:r>
            <a:r>
              <a:rPr lang="en-IE" dirty="0"/>
              <a:t>cascades arising from the </a:t>
            </a:r>
            <a:r>
              <a:rPr lang="en-IE" dirty="0" err="1"/>
              <a:t>adipocytokines</a:t>
            </a:r>
            <a:r>
              <a:rPr lang="en-IE" dirty="0"/>
              <a:t> that have been associated with insulin resistance/sensitivity and inflammation</a:t>
            </a:r>
            <a:endParaRPr lang="en-IE" dirty="0"/>
          </a:p>
        </p:txBody>
      </p:sp>
    </p:spTree>
    <p:extLst>
      <p:ext uri="{BB962C8B-B14F-4D97-AF65-F5344CB8AC3E}">
        <p14:creationId xmlns:p14="http://schemas.microsoft.com/office/powerpoint/2010/main" val="25184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 Genes</a:t>
            </a:r>
            <a:endParaRPr lang="en-IE" dirty="0"/>
          </a:p>
        </p:txBody>
      </p:sp>
      <p:sp>
        <p:nvSpPr>
          <p:cNvPr id="3" name="Content Placeholder 2"/>
          <p:cNvSpPr>
            <a:spLocks noGrp="1"/>
          </p:cNvSpPr>
          <p:nvPr>
            <p:ph idx="1"/>
          </p:nvPr>
        </p:nvSpPr>
        <p:spPr/>
        <p:txBody>
          <a:bodyPr/>
          <a:lstStyle/>
          <a:p>
            <a:r>
              <a:rPr lang="en-IE" dirty="0" smtClean="0"/>
              <a:t>NTRK1</a:t>
            </a:r>
            <a:r>
              <a:rPr lang="en-IE" dirty="0"/>
              <a:t>, CUL3, and P53 are three significant hub proteins in PPI networks in both genders</a:t>
            </a:r>
            <a:r>
              <a:rPr lang="en-IE" dirty="0" smtClean="0"/>
              <a:t>.</a:t>
            </a:r>
            <a:endParaRPr lang="en-IE" dirty="0"/>
          </a:p>
          <a:p>
            <a:r>
              <a:rPr lang="en-IE" dirty="0" smtClean="0"/>
              <a:t>P53</a:t>
            </a:r>
            <a:endParaRPr lang="en-IE" dirty="0"/>
          </a:p>
        </p:txBody>
      </p:sp>
    </p:spTree>
    <p:extLst>
      <p:ext uri="{BB962C8B-B14F-4D97-AF65-F5344CB8AC3E}">
        <p14:creationId xmlns:p14="http://schemas.microsoft.com/office/powerpoint/2010/main" val="101954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2400" b="1" dirty="0"/>
              <a:t>Schematic representations of the identified hub genes and proteins of muscle </a:t>
            </a:r>
            <a:r>
              <a:rPr lang="en-IE" sz="2400" b="1" dirty="0" smtClean="0"/>
              <a:t>development</a:t>
            </a:r>
            <a:endParaRPr lang="en-IE" sz="24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4764"/>
          <a:stretch/>
        </p:blipFill>
        <p:spPr>
          <a:xfrm>
            <a:off x="2854234" y="1632381"/>
            <a:ext cx="6483532" cy="5225619"/>
          </a:xfrm>
          <a:prstGeom prst="rect">
            <a:avLst/>
          </a:prstGeom>
        </p:spPr>
      </p:pic>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5394" t="92571" r="53001" b="381"/>
          <a:stretch/>
        </p:blipFill>
        <p:spPr>
          <a:xfrm>
            <a:off x="483317" y="3761864"/>
            <a:ext cx="1567543" cy="483326"/>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76886" t="93523" r="1509" b="-571"/>
          <a:stretch/>
        </p:blipFill>
        <p:spPr>
          <a:xfrm>
            <a:off x="10154195" y="4010456"/>
            <a:ext cx="1567543" cy="483326"/>
          </a:xfrm>
          <a:prstGeom prst="rect">
            <a:avLst/>
          </a:prstGeom>
        </p:spPr>
      </p:pic>
      <p:sp>
        <p:nvSpPr>
          <p:cNvPr id="7" name="Left Brace 6"/>
          <p:cNvSpPr/>
          <p:nvPr/>
        </p:nvSpPr>
        <p:spPr>
          <a:xfrm>
            <a:off x="2453637" y="1646238"/>
            <a:ext cx="400597" cy="4885985"/>
          </a:xfrm>
          <a:prstGeom prst="leftBrace">
            <a:avLst>
              <a:gd name="adj1" fmla="val 28623"/>
              <a:gd name="adj2" fmla="val 50000"/>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sp>
        <p:nvSpPr>
          <p:cNvPr id="8" name="Right Brace 7"/>
          <p:cNvSpPr/>
          <p:nvPr/>
        </p:nvSpPr>
        <p:spPr>
          <a:xfrm>
            <a:off x="9337766" y="1632381"/>
            <a:ext cx="420188" cy="5225619"/>
          </a:xfrm>
          <a:prstGeom prst="righ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cxnSp>
        <p:nvCxnSpPr>
          <p:cNvPr id="10" name="Straight Connector 9"/>
          <p:cNvCxnSpPr/>
          <p:nvPr/>
        </p:nvCxnSpPr>
        <p:spPr>
          <a:xfrm flipH="1">
            <a:off x="7694025" y="1345474"/>
            <a:ext cx="52252" cy="5656217"/>
          </a:xfrm>
          <a:prstGeom prst="line">
            <a:avLst/>
          </a:prstGeom>
          <a:ln>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023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IE" dirty="0"/>
          </a:p>
        </p:txBody>
      </p:sp>
      <p:sp>
        <p:nvSpPr>
          <p:cNvPr id="3" name="Content Placeholder 2"/>
          <p:cNvSpPr>
            <a:spLocks noGrp="1"/>
          </p:cNvSpPr>
          <p:nvPr>
            <p:ph idx="1"/>
          </p:nvPr>
        </p:nvSpPr>
        <p:spPr/>
        <p:txBody>
          <a:bodyPr anchor="ctr">
            <a:normAutofit/>
          </a:bodyPr>
          <a:lstStyle/>
          <a:p>
            <a:r>
              <a:rPr lang="en-IE" dirty="0"/>
              <a:t>D</a:t>
            </a:r>
            <a:r>
              <a:rPr lang="en-IE" dirty="0" smtClean="0"/>
              <a:t>iscover the underlying </a:t>
            </a:r>
            <a:r>
              <a:rPr lang="en-IE" dirty="0"/>
              <a:t>genes, proteins, and pathways associated with </a:t>
            </a:r>
            <a:r>
              <a:rPr lang="en-IE" dirty="0" smtClean="0"/>
              <a:t>sarcopenia </a:t>
            </a:r>
            <a:r>
              <a:rPr lang="en-IE" dirty="0"/>
              <a:t>between old and young skeletal </a:t>
            </a:r>
            <a:r>
              <a:rPr lang="en-IE" dirty="0" smtClean="0"/>
              <a:t>muscles</a:t>
            </a:r>
          </a:p>
          <a:p>
            <a:pPr marL="0" indent="0">
              <a:buNone/>
            </a:pPr>
            <a:endParaRPr lang="en-US" dirty="0"/>
          </a:p>
        </p:txBody>
      </p:sp>
    </p:spTree>
    <p:extLst>
      <p:ext uri="{BB962C8B-B14F-4D97-AF65-F5344CB8AC3E}">
        <p14:creationId xmlns:p14="http://schemas.microsoft.com/office/powerpoint/2010/main" val="66170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Logic</a:t>
            </a:r>
            <a:endParaRPr lang="en-IE" dirty="0"/>
          </a:p>
        </p:txBody>
      </p:sp>
      <p:sp>
        <p:nvSpPr>
          <p:cNvPr id="3" name="Content Placeholder 2"/>
          <p:cNvSpPr>
            <a:spLocks noGrp="1"/>
          </p:cNvSpPr>
          <p:nvPr>
            <p:ph idx="1"/>
          </p:nvPr>
        </p:nvSpPr>
        <p:spPr/>
        <p:txBody>
          <a:bodyPr anchor="b"/>
          <a:lstStyle/>
          <a:p>
            <a:r>
              <a:rPr lang="en-IE" dirty="0"/>
              <a:t>The neurotrophic factors expressed in skeletal muscle are essential for </a:t>
            </a:r>
            <a:r>
              <a:rPr lang="en-IE" dirty="0" err="1"/>
              <a:t>motoneuron</a:t>
            </a:r>
            <a:r>
              <a:rPr lang="en-IE" dirty="0"/>
              <a:t> survival and muscle </a:t>
            </a:r>
            <a:r>
              <a:rPr lang="en-IE" dirty="0" err="1"/>
              <a:t>fiber</a:t>
            </a:r>
            <a:r>
              <a:rPr lang="en-IE" dirty="0"/>
              <a:t> innervation during development</a:t>
            </a:r>
            <a:endParaRPr lang="en-IE" dirty="0"/>
          </a:p>
        </p:txBody>
      </p:sp>
      <p:sp>
        <p:nvSpPr>
          <p:cNvPr id="4" name="Rectangle 3"/>
          <p:cNvSpPr/>
          <p:nvPr/>
        </p:nvSpPr>
        <p:spPr>
          <a:xfrm>
            <a:off x="3047998" y="2322287"/>
            <a:ext cx="1886857" cy="986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Neutrophins</a:t>
            </a:r>
            <a:endParaRPr lang="en-IE" dirty="0"/>
          </a:p>
        </p:txBody>
      </p:sp>
      <p:sp>
        <p:nvSpPr>
          <p:cNvPr id="7" name="Rectangle 6"/>
          <p:cNvSpPr/>
          <p:nvPr/>
        </p:nvSpPr>
        <p:spPr>
          <a:xfrm>
            <a:off x="6291943" y="2336799"/>
            <a:ext cx="1886857" cy="986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TRK receptor </a:t>
            </a:r>
            <a:endParaRPr lang="en-IE" dirty="0"/>
          </a:p>
        </p:txBody>
      </p:sp>
      <p:cxnSp>
        <p:nvCxnSpPr>
          <p:cNvPr id="9" name="Straight Arrow Connector 8"/>
          <p:cNvCxnSpPr>
            <a:stCxn id="4" idx="3"/>
            <a:endCxn id="7" idx="1"/>
          </p:cNvCxnSpPr>
          <p:nvPr/>
        </p:nvCxnSpPr>
        <p:spPr>
          <a:xfrm>
            <a:off x="4934855" y="2815773"/>
            <a:ext cx="1357088" cy="14512"/>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79598" y="2497239"/>
            <a:ext cx="1195840" cy="369332"/>
          </a:xfrm>
          <a:prstGeom prst="rect">
            <a:avLst/>
          </a:prstGeom>
          <a:noFill/>
        </p:spPr>
        <p:txBody>
          <a:bodyPr wrap="none" rtlCol="0">
            <a:spAutoFit/>
          </a:bodyPr>
          <a:lstStyle/>
          <a:p>
            <a:r>
              <a:rPr lang="en-US" dirty="0" smtClean="0"/>
              <a:t>Ligands of</a:t>
            </a:r>
            <a:endParaRPr lang="en-IE" dirty="0"/>
          </a:p>
        </p:txBody>
      </p:sp>
      <p:sp>
        <p:nvSpPr>
          <p:cNvPr id="12" name="Rectangle 11"/>
          <p:cNvSpPr/>
          <p:nvPr/>
        </p:nvSpPr>
        <p:spPr>
          <a:xfrm>
            <a:off x="1321198" y="3884389"/>
            <a:ext cx="1886857" cy="986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TRK receptor </a:t>
            </a:r>
            <a:endParaRPr lang="en-IE" dirty="0"/>
          </a:p>
        </p:txBody>
      </p:sp>
      <p:sp>
        <p:nvSpPr>
          <p:cNvPr id="13" name="Rectangle 12"/>
          <p:cNvSpPr/>
          <p:nvPr/>
        </p:nvSpPr>
        <p:spPr>
          <a:xfrm>
            <a:off x="4274256" y="3891645"/>
            <a:ext cx="1886857" cy="986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Neutrophins</a:t>
            </a:r>
            <a:endParaRPr lang="en-IE" dirty="0"/>
          </a:p>
        </p:txBody>
      </p:sp>
      <p:sp>
        <p:nvSpPr>
          <p:cNvPr id="14" name="TextBox 13"/>
          <p:cNvSpPr txBox="1"/>
          <p:nvPr/>
        </p:nvSpPr>
        <p:spPr>
          <a:xfrm>
            <a:off x="3462453" y="4093034"/>
            <a:ext cx="428322" cy="584775"/>
          </a:xfrm>
          <a:prstGeom prst="rect">
            <a:avLst/>
          </a:prstGeom>
          <a:noFill/>
        </p:spPr>
        <p:txBody>
          <a:bodyPr wrap="none" rtlCol="0">
            <a:spAutoFit/>
          </a:bodyPr>
          <a:lstStyle/>
          <a:p>
            <a:r>
              <a:rPr lang="en-US" sz="3200" b="1" dirty="0" smtClean="0"/>
              <a:t>+</a:t>
            </a:r>
            <a:endParaRPr lang="en-IE" sz="3200" b="1" dirty="0"/>
          </a:p>
        </p:txBody>
      </p:sp>
      <p:sp>
        <p:nvSpPr>
          <p:cNvPr id="15" name="Rectangle 14"/>
          <p:cNvSpPr/>
          <p:nvPr/>
        </p:nvSpPr>
        <p:spPr>
          <a:xfrm>
            <a:off x="7227314" y="3688446"/>
            <a:ext cx="3331028" cy="137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a:t>promoting survival and other functional regulation of cells</a:t>
            </a:r>
            <a:endParaRPr lang="en-IE"/>
          </a:p>
        </p:txBody>
      </p:sp>
      <p:cxnSp>
        <p:nvCxnSpPr>
          <p:cNvPr id="17" name="Straight Arrow Connector 16"/>
          <p:cNvCxnSpPr/>
          <p:nvPr/>
        </p:nvCxnSpPr>
        <p:spPr>
          <a:xfrm>
            <a:off x="6415511" y="4437354"/>
            <a:ext cx="562131" cy="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23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Their conclusion</a:t>
            </a:r>
            <a:endParaRPr lang="en-IE" dirty="0"/>
          </a:p>
        </p:txBody>
      </p:sp>
      <p:sp>
        <p:nvSpPr>
          <p:cNvPr id="3" name="Content Placeholder 2"/>
          <p:cNvSpPr>
            <a:spLocks noGrp="1"/>
          </p:cNvSpPr>
          <p:nvPr>
            <p:ph idx="1"/>
          </p:nvPr>
        </p:nvSpPr>
        <p:spPr/>
        <p:txBody>
          <a:bodyPr>
            <a:normAutofit/>
          </a:bodyPr>
          <a:lstStyle/>
          <a:p>
            <a:r>
              <a:rPr lang="en-IE" dirty="0" smtClean="0"/>
              <a:t>“By </a:t>
            </a:r>
            <a:r>
              <a:rPr lang="en-IE" dirty="0"/>
              <a:t>integrating the analysis of multiple gene expression profiles, we have proposed that the </a:t>
            </a:r>
            <a:r>
              <a:rPr lang="en-IE" b="1" dirty="0"/>
              <a:t>ribosome biogenesis genes </a:t>
            </a:r>
            <a:r>
              <a:rPr lang="en-IE" dirty="0"/>
              <a:t>and those involved in</a:t>
            </a:r>
            <a:r>
              <a:rPr lang="en-IE" b="1" dirty="0"/>
              <a:t> lipid storage</a:t>
            </a:r>
            <a:r>
              <a:rPr lang="en-IE" dirty="0"/>
              <a:t> would </a:t>
            </a:r>
            <a:r>
              <a:rPr lang="en-IE" b="1" dirty="0"/>
              <a:t>be promising markers for sarcopenia</a:t>
            </a:r>
            <a:r>
              <a:rPr lang="en-IE" dirty="0"/>
              <a:t> in men and women, respectively. According to PPI network analysis, neurotrophic factors expressed in skeletal muscle are essential for </a:t>
            </a:r>
            <a:r>
              <a:rPr lang="en-IE" dirty="0" err="1"/>
              <a:t>motoneuron</a:t>
            </a:r>
            <a:r>
              <a:rPr lang="en-IE" dirty="0"/>
              <a:t> survival and muscle </a:t>
            </a:r>
            <a:r>
              <a:rPr lang="en-IE" dirty="0" err="1"/>
              <a:t>fiber</a:t>
            </a:r>
            <a:r>
              <a:rPr lang="en-IE" dirty="0"/>
              <a:t> innervation during development. </a:t>
            </a:r>
            <a:r>
              <a:rPr lang="en-IE" dirty="0" err="1"/>
              <a:t>Cullin</a:t>
            </a:r>
            <a:r>
              <a:rPr lang="en-IE" dirty="0"/>
              <a:t> E3 ubiquitin ligase (Cul3) is an important component of the ubiquitin–proteasome system which regulates the proteolysis. P53 is also recognized as a central regulator of the cell cycle and apoptosis. These hub proteins might be involved in aging muscle and sarcopenia. The important point of our study is that hub proteins and hub genes are interconnected. These results could be considered meaningful for future diagnosis and therapy of </a:t>
            </a:r>
            <a:r>
              <a:rPr lang="en-IE" dirty="0" smtClean="0"/>
              <a:t>sarcopenia”</a:t>
            </a:r>
            <a:endParaRPr lang="en-IE" dirty="0"/>
          </a:p>
          <a:p>
            <a:endParaRPr lang="en-IE" dirty="0"/>
          </a:p>
        </p:txBody>
      </p:sp>
    </p:spTree>
    <p:extLst>
      <p:ext uri="{BB962C8B-B14F-4D97-AF65-F5344CB8AC3E}">
        <p14:creationId xmlns:p14="http://schemas.microsoft.com/office/powerpoint/2010/main" val="198854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Their conclusion</a:t>
            </a:r>
            <a:endParaRPr lang="en-IE" dirty="0"/>
          </a:p>
        </p:txBody>
      </p:sp>
      <p:sp>
        <p:nvSpPr>
          <p:cNvPr id="3" name="Content Placeholder 2"/>
          <p:cNvSpPr>
            <a:spLocks noGrp="1"/>
          </p:cNvSpPr>
          <p:nvPr>
            <p:ph idx="1"/>
          </p:nvPr>
        </p:nvSpPr>
        <p:spPr/>
        <p:txBody>
          <a:bodyPr>
            <a:normAutofit/>
          </a:bodyPr>
          <a:lstStyle/>
          <a:p>
            <a:r>
              <a:rPr lang="en-IE" dirty="0" smtClean="0"/>
              <a:t>“By </a:t>
            </a:r>
            <a:r>
              <a:rPr lang="en-IE" dirty="0"/>
              <a:t>integrating the analysis of multiple gene expression profiles, we have proposed that the </a:t>
            </a:r>
            <a:r>
              <a:rPr lang="en-IE" b="1" dirty="0"/>
              <a:t>ribosome biogenesis genes </a:t>
            </a:r>
            <a:r>
              <a:rPr lang="en-IE" dirty="0"/>
              <a:t>and those involved in</a:t>
            </a:r>
            <a:r>
              <a:rPr lang="en-IE" b="1" dirty="0"/>
              <a:t> lipid storage</a:t>
            </a:r>
            <a:r>
              <a:rPr lang="en-IE" dirty="0"/>
              <a:t> would </a:t>
            </a:r>
            <a:r>
              <a:rPr lang="en-IE" b="1" dirty="0"/>
              <a:t>be promising markers for sarcopenia</a:t>
            </a:r>
            <a:r>
              <a:rPr lang="en-IE" dirty="0"/>
              <a:t> in men and women, respectively. </a:t>
            </a:r>
            <a:r>
              <a:rPr lang="en-IE" dirty="0">
                <a:solidFill>
                  <a:srgbClr val="595959"/>
                </a:solidFill>
                <a:highlight>
                  <a:srgbClr val="FFFF00"/>
                </a:highlight>
                <a:latin typeface="Cambria" panose="02040503050406030204" pitchFamily="18" charset="0"/>
              </a:rPr>
              <a:t>According to PPI network analysis, neurotrophic factors expressed in skeletal muscle are essential for </a:t>
            </a:r>
            <a:r>
              <a:rPr lang="en-IE" dirty="0" err="1">
                <a:solidFill>
                  <a:srgbClr val="595959"/>
                </a:solidFill>
                <a:highlight>
                  <a:srgbClr val="FFFF00"/>
                </a:highlight>
                <a:latin typeface="Cambria" panose="02040503050406030204" pitchFamily="18" charset="0"/>
              </a:rPr>
              <a:t>motoneuron</a:t>
            </a:r>
            <a:r>
              <a:rPr lang="en-IE" dirty="0">
                <a:solidFill>
                  <a:srgbClr val="595959"/>
                </a:solidFill>
                <a:highlight>
                  <a:srgbClr val="FFFF00"/>
                </a:highlight>
                <a:latin typeface="Cambria" panose="02040503050406030204" pitchFamily="18" charset="0"/>
              </a:rPr>
              <a:t> survival and muscle </a:t>
            </a:r>
            <a:r>
              <a:rPr lang="en-IE" dirty="0" err="1">
                <a:solidFill>
                  <a:srgbClr val="595959"/>
                </a:solidFill>
                <a:highlight>
                  <a:srgbClr val="FFFF00"/>
                </a:highlight>
                <a:latin typeface="Cambria" panose="02040503050406030204" pitchFamily="18" charset="0"/>
              </a:rPr>
              <a:t>fiber</a:t>
            </a:r>
            <a:r>
              <a:rPr lang="en-IE" dirty="0">
                <a:solidFill>
                  <a:srgbClr val="595959"/>
                </a:solidFill>
                <a:highlight>
                  <a:srgbClr val="FFFF00"/>
                </a:highlight>
                <a:latin typeface="Cambria" panose="02040503050406030204" pitchFamily="18" charset="0"/>
              </a:rPr>
              <a:t> innervation during development</a:t>
            </a:r>
            <a:r>
              <a:rPr lang="en-IE" dirty="0" smtClean="0"/>
              <a:t>. </a:t>
            </a:r>
            <a:r>
              <a:rPr lang="en-IE" dirty="0" err="1"/>
              <a:t>Cullin</a:t>
            </a:r>
            <a:r>
              <a:rPr lang="en-IE" dirty="0"/>
              <a:t> E3 ubiquitin ligase (Cul3) is an important component of the ubiquitin–proteasome system which regulates the proteolysis. P53 is also recognized as a central regulator of the cell cycle and </a:t>
            </a:r>
            <a:r>
              <a:rPr lang="en-IE" dirty="0" smtClean="0"/>
              <a:t>apoptosis. These hub proteins might be involved in aging muscle and sarcopenia. The </a:t>
            </a:r>
            <a:r>
              <a:rPr lang="en-IE" dirty="0"/>
              <a:t>important point of our study is that hub proteins and hub </a:t>
            </a:r>
            <a:r>
              <a:rPr lang="en-IE" dirty="0" smtClean="0"/>
              <a:t>genes </a:t>
            </a:r>
            <a:r>
              <a:rPr lang="en-IE" dirty="0"/>
              <a:t>are interconnected. These results could be considered meaningful for future diagnosis and therapy of </a:t>
            </a:r>
            <a:r>
              <a:rPr lang="en-IE" dirty="0" smtClean="0"/>
              <a:t>sarcopenia”</a:t>
            </a:r>
            <a:endParaRPr lang="en-IE" dirty="0"/>
          </a:p>
          <a:p>
            <a:endParaRPr lang="en-IE" dirty="0"/>
          </a:p>
        </p:txBody>
      </p:sp>
    </p:spTree>
    <p:extLst>
      <p:ext uri="{BB962C8B-B14F-4D97-AF65-F5344CB8AC3E}">
        <p14:creationId xmlns:p14="http://schemas.microsoft.com/office/powerpoint/2010/main" val="397270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Their conclusion</a:t>
            </a:r>
            <a:endParaRPr lang="en-IE" dirty="0"/>
          </a:p>
        </p:txBody>
      </p:sp>
      <p:sp>
        <p:nvSpPr>
          <p:cNvPr id="3" name="Content Placeholder 2"/>
          <p:cNvSpPr>
            <a:spLocks noGrp="1"/>
          </p:cNvSpPr>
          <p:nvPr>
            <p:ph idx="1"/>
          </p:nvPr>
        </p:nvSpPr>
        <p:spPr>
          <a:xfrm>
            <a:off x="1066800" y="1905000"/>
            <a:ext cx="10058400" cy="4481285"/>
          </a:xfrm>
        </p:spPr>
        <p:txBody>
          <a:bodyPr>
            <a:normAutofit/>
          </a:bodyPr>
          <a:lstStyle/>
          <a:p>
            <a:r>
              <a:rPr lang="en-IE" dirty="0" smtClean="0"/>
              <a:t>“By </a:t>
            </a:r>
            <a:r>
              <a:rPr lang="en-IE" dirty="0"/>
              <a:t>integrating the analysis of multiple gene expression profiles, we have proposed that the </a:t>
            </a:r>
            <a:r>
              <a:rPr lang="en-IE" b="1" dirty="0"/>
              <a:t>ribosome biogenesis genes </a:t>
            </a:r>
            <a:r>
              <a:rPr lang="en-IE" dirty="0"/>
              <a:t>and those involved in</a:t>
            </a:r>
            <a:r>
              <a:rPr lang="en-IE" b="1" dirty="0"/>
              <a:t> lipid storage</a:t>
            </a:r>
            <a:r>
              <a:rPr lang="en-IE" dirty="0"/>
              <a:t> would </a:t>
            </a:r>
            <a:r>
              <a:rPr lang="en-IE" b="1" dirty="0"/>
              <a:t>be promising markers for sarcopenia</a:t>
            </a:r>
            <a:r>
              <a:rPr lang="en-IE" dirty="0"/>
              <a:t> in men and women, respectively. According to PPI network analysis, neurotrophic factors expressed in skeletal muscle are essential for </a:t>
            </a:r>
            <a:r>
              <a:rPr lang="en-IE" dirty="0" err="1"/>
              <a:t>motoneuron</a:t>
            </a:r>
            <a:r>
              <a:rPr lang="en-IE" dirty="0"/>
              <a:t> survival and muscle </a:t>
            </a:r>
            <a:r>
              <a:rPr lang="en-IE" dirty="0" err="1"/>
              <a:t>fiber</a:t>
            </a:r>
            <a:r>
              <a:rPr lang="en-IE" dirty="0"/>
              <a:t> innervation during development. </a:t>
            </a:r>
            <a:r>
              <a:rPr lang="en-IE" dirty="0" err="1"/>
              <a:t>Cullin</a:t>
            </a:r>
            <a:r>
              <a:rPr lang="en-IE" dirty="0"/>
              <a:t> E3 ubiquitin ligase (Cul3) is an important component of the ubiquitin–proteasome system which regulates the proteolysis. P53 is also recognized as a central regulator of the cell cycle and apoptosis. </a:t>
            </a:r>
            <a:r>
              <a:rPr lang="en-IE" b="1" dirty="0"/>
              <a:t>These hub proteins might be involved in aging muscle and sarcopenia.</a:t>
            </a:r>
            <a:r>
              <a:rPr lang="en-IE" dirty="0"/>
              <a:t> The important point of our study is that hub proteins and hub genes are interconnected. These results could be considered meaningful for future diagnosis and therapy of </a:t>
            </a:r>
            <a:r>
              <a:rPr lang="en-IE" dirty="0" smtClean="0"/>
              <a:t>sarcopenia”</a:t>
            </a:r>
            <a:endParaRPr lang="en-IE" dirty="0"/>
          </a:p>
          <a:p>
            <a:endParaRPr lang="en-IE" dirty="0"/>
          </a:p>
        </p:txBody>
      </p:sp>
    </p:spTree>
    <p:extLst>
      <p:ext uri="{BB962C8B-B14F-4D97-AF65-F5344CB8AC3E}">
        <p14:creationId xmlns:p14="http://schemas.microsoft.com/office/powerpoint/2010/main" val="85985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Their conclusion</a:t>
            </a:r>
            <a:endParaRPr lang="en-IE" dirty="0"/>
          </a:p>
        </p:txBody>
      </p:sp>
      <p:sp>
        <p:nvSpPr>
          <p:cNvPr id="3" name="Content Placeholder 2"/>
          <p:cNvSpPr>
            <a:spLocks noGrp="1"/>
          </p:cNvSpPr>
          <p:nvPr>
            <p:ph idx="1"/>
          </p:nvPr>
        </p:nvSpPr>
        <p:spPr>
          <a:xfrm>
            <a:off x="1066800" y="1905000"/>
            <a:ext cx="10058400" cy="4481285"/>
          </a:xfrm>
        </p:spPr>
        <p:txBody>
          <a:bodyPr>
            <a:normAutofit/>
          </a:bodyPr>
          <a:lstStyle/>
          <a:p>
            <a:r>
              <a:rPr lang="en-IE" dirty="0" smtClean="0"/>
              <a:t>“By </a:t>
            </a:r>
            <a:r>
              <a:rPr lang="en-IE" dirty="0"/>
              <a:t>integrating the analysis of multiple gene expression profiles, we have proposed that the </a:t>
            </a:r>
            <a:r>
              <a:rPr lang="en-IE" b="1" dirty="0"/>
              <a:t>ribosome biogenesis genes </a:t>
            </a:r>
            <a:r>
              <a:rPr lang="en-IE" dirty="0"/>
              <a:t>and those involved in</a:t>
            </a:r>
            <a:r>
              <a:rPr lang="en-IE" b="1" dirty="0"/>
              <a:t> lipid storage</a:t>
            </a:r>
            <a:r>
              <a:rPr lang="en-IE" dirty="0"/>
              <a:t> would </a:t>
            </a:r>
            <a:r>
              <a:rPr lang="en-IE" b="1" dirty="0"/>
              <a:t>be promising markers for sarcopenia</a:t>
            </a:r>
            <a:r>
              <a:rPr lang="en-IE" dirty="0"/>
              <a:t> in men and women, respectively. According to PPI network analysis, neurotrophic factors expressed in skeletal muscle are essential for </a:t>
            </a:r>
            <a:r>
              <a:rPr lang="en-IE" dirty="0" err="1"/>
              <a:t>motoneuron</a:t>
            </a:r>
            <a:r>
              <a:rPr lang="en-IE" dirty="0"/>
              <a:t> survival and muscle </a:t>
            </a:r>
            <a:r>
              <a:rPr lang="en-IE" dirty="0" err="1"/>
              <a:t>fiber</a:t>
            </a:r>
            <a:r>
              <a:rPr lang="en-IE" dirty="0"/>
              <a:t> innervation during development. </a:t>
            </a:r>
            <a:r>
              <a:rPr lang="en-IE" dirty="0" err="1"/>
              <a:t>Cullin</a:t>
            </a:r>
            <a:r>
              <a:rPr lang="en-IE" dirty="0"/>
              <a:t> E3 ubiquitin ligase (Cul3) is an important component of the ubiquitin–proteasome system which regulates the proteolysis. P53 is also recognized as a central regulator of the cell cycle and apoptosis. </a:t>
            </a:r>
            <a:r>
              <a:rPr lang="en-IE" b="1" dirty="0"/>
              <a:t>These hub proteins might be involved in aging muscle and sarcopenia.</a:t>
            </a:r>
            <a:r>
              <a:rPr lang="en-IE" dirty="0"/>
              <a:t> The important point of our study is that hub proteins and hub genes are interconnected. </a:t>
            </a:r>
            <a:r>
              <a:rPr lang="en-IE" b="1" dirty="0"/>
              <a:t>These results could be considered meaningful for future diagnosis and therapy of </a:t>
            </a:r>
            <a:r>
              <a:rPr lang="en-IE" b="1" dirty="0" smtClean="0"/>
              <a:t>sarcopenia</a:t>
            </a:r>
            <a:r>
              <a:rPr lang="en-IE" dirty="0" smtClean="0"/>
              <a:t>”</a:t>
            </a:r>
            <a:endParaRPr lang="en-IE" dirty="0"/>
          </a:p>
          <a:p>
            <a:endParaRPr lang="en-IE" dirty="0"/>
          </a:p>
        </p:txBody>
      </p:sp>
    </p:spTree>
    <p:extLst>
      <p:ext uri="{BB962C8B-B14F-4D97-AF65-F5344CB8AC3E}">
        <p14:creationId xmlns:p14="http://schemas.microsoft.com/office/powerpoint/2010/main" val="297727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Data attainment and </a:t>
            </a:r>
            <a:r>
              <a:rPr lang="en-IE" dirty="0" smtClean="0"/>
              <a:t>pre processing</a:t>
            </a:r>
            <a:endParaRPr lang="en-IE" dirty="0"/>
          </a:p>
        </p:txBody>
      </p:sp>
      <p:sp>
        <p:nvSpPr>
          <p:cNvPr id="3" name="Content Placeholder 2"/>
          <p:cNvSpPr>
            <a:spLocks noGrp="1"/>
          </p:cNvSpPr>
          <p:nvPr>
            <p:ph idx="1"/>
          </p:nvPr>
        </p:nvSpPr>
        <p:spPr/>
        <p:txBody>
          <a:bodyPr/>
          <a:lstStyle/>
          <a:p>
            <a:r>
              <a:rPr lang="en-IE" dirty="0" smtClean="0"/>
              <a:t>Gene Expression Omnibus </a:t>
            </a:r>
            <a:r>
              <a:rPr lang="en-IE" dirty="0"/>
              <a:t>(GEO; </a:t>
            </a:r>
            <a:r>
              <a:rPr lang="en-IE" dirty="0">
                <a:hlinkClick r:id="rId2"/>
              </a:rPr>
              <a:t>http://www.ncbi.nlm.nih.gov/geo</a:t>
            </a:r>
            <a:r>
              <a:rPr lang="en-IE" dirty="0" smtClean="0">
                <a:hlinkClick r:id="rId2"/>
              </a:rPr>
              <a:t>/</a:t>
            </a:r>
            <a:r>
              <a:rPr lang="en-IE" dirty="0" smtClean="0"/>
              <a:t>)</a:t>
            </a:r>
            <a:endParaRPr lang="en-IE" dirty="0"/>
          </a:p>
          <a:p>
            <a:r>
              <a:rPr lang="en-IE" dirty="0"/>
              <a:t>: ‘‘sarcopenia,’’ ‘‘muscle,’’ and ‘‘age.’</a:t>
            </a:r>
          </a:p>
        </p:txBody>
      </p:sp>
      <p:pic>
        <p:nvPicPr>
          <p:cNvPr id="2050" name="Picture 2" descr="How to deposit sequence data in the GEO database - YouTube"/>
          <p:cNvPicPr>
            <a:picLocks noChangeAspect="1" noChangeArrowheads="1"/>
          </p:cNvPicPr>
          <p:nvPr/>
        </p:nvPicPr>
        <p:blipFill rotWithShape="1">
          <a:blip r:embed="rId3">
            <a:extLst>
              <a:ext uri="{28A0092B-C50C-407E-A947-70E740481C1C}">
                <a14:useLocalDpi xmlns:a14="http://schemas.microsoft.com/office/drawing/2010/main" val="0"/>
              </a:ext>
            </a:extLst>
          </a:blip>
          <a:srcRect l="55200" t="20358" r="9298" b="52630"/>
          <a:stretch/>
        </p:blipFill>
        <p:spPr bwMode="auto">
          <a:xfrm>
            <a:off x="8791303" y="585652"/>
            <a:ext cx="3082834" cy="1319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715252" y="2353695"/>
            <a:ext cx="8564170" cy="4077269"/>
          </a:xfrm>
          <a:prstGeom prst="rect">
            <a:avLst/>
          </a:prstGeom>
        </p:spPr>
      </p:pic>
    </p:spTree>
    <p:extLst>
      <p:ext uri="{BB962C8B-B14F-4D97-AF65-F5344CB8AC3E}">
        <p14:creationId xmlns:p14="http://schemas.microsoft.com/office/powerpoint/2010/main" val="22696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Data attainment and </a:t>
            </a:r>
            <a:r>
              <a:rPr lang="en-IE" dirty="0" smtClean="0"/>
              <a:t>pre processing</a:t>
            </a:r>
            <a:endParaRPr lang="en-IE" dirty="0"/>
          </a:p>
        </p:txBody>
      </p:sp>
      <p:sp>
        <p:nvSpPr>
          <p:cNvPr id="3" name="Content Placeholder 2"/>
          <p:cNvSpPr>
            <a:spLocks noGrp="1"/>
          </p:cNvSpPr>
          <p:nvPr>
            <p:ph idx="1"/>
          </p:nvPr>
        </p:nvSpPr>
        <p:spPr/>
        <p:txBody>
          <a:bodyPr/>
          <a:lstStyle/>
          <a:p>
            <a:r>
              <a:rPr lang="en-IE" dirty="0" smtClean="0"/>
              <a:t>Gene Expression Omnibus </a:t>
            </a:r>
            <a:r>
              <a:rPr lang="en-IE" dirty="0"/>
              <a:t>(GEO; </a:t>
            </a:r>
            <a:r>
              <a:rPr lang="en-IE" dirty="0">
                <a:hlinkClick r:id="rId2"/>
              </a:rPr>
              <a:t>http://www.ncbi.nlm.nih.gov/geo</a:t>
            </a:r>
            <a:r>
              <a:rPr lang="en-IE" dirty="0" smtClean="0">
                <a:hlinkClick r:id="rId2"/>
              </a:rPr>
              <a:t>/</a:t>
            </a:r>
            <a:r>
              <a:rPr lang="en-IE" dirty="0" smtClean="0"/>
              <a:t>)</a:t>
            </a:r>
            <a:endParaRPr lang="en-IE" dirty="0"/>
          </a:p>
          <a:p>
            <a:r>
              <a:rPr lang="en-IE" dirty="0"/>
              <a:t>: ‘‘sarcopenia,’’ ‘‘muscle,’’ and ‘‘age.’</a:t>
            </a:r>
          </a:p>
        </p:txBody>
      </p:sp>
      <p:pic>
        <p:nvPicPr>
          <p:cNvPr id="2050" name="Picture 2" descr="How to deposit sequence data in the GEO database - YouTube"/>
          <p:cNvPicPr>
            <a:picLocks noChangeAspect="1" noChangeArrowheads="1"/>
          </p:cNvPicPr>
          <p:nvPr/>
        </p:nvPicPr>
        <p:blipFill rotWithShape="1">
          <a:blip r:embed="rId3">
            <a:extLst>
              <a:ext uri="{28A0092B-C50C-407E-A947-70E740481C1C}">
                <a14:useLocalDpi xmlns:a14="http://schemas.microsoft.com/office/drawing/2010/main" val="0"/>
              </a:ext>
            </a:extLst>
          </a:blip>
          <a:srcRect l="55200" t="20358" r="9298" b="52630"/>
          <a:stretch/>
        </p:blipFill>
        <p:spPr bwMode="auto">
          <a:xfrm>
            <a:off x="8791303" y="585652"/>
            <a:ext cx="3082834" cy="13193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715252" y="2353695"/>
            <a:ext cx="8564170" cy="4077269"/>
          </a:xfrm>
          <a:prstGeom prst="rect">
            <a:avLst/>
          </a:prstGeom>
        </p:spPr>
      </p:pic>
      <p:pic>
        <p:nvPicPr>
          <p:cNvPr id="5" name="Picture 4"/>
          <p:cNvPicPr>
            <a:picLocks noChangeAspect="1"/>
          </p:cNvPicPr>
          <p:nvPr/>
        </p:nvPicPr>
        <p:blipFill>
          <a:blip r:embed="rId5"/>
          <a:stretch>
            <a:fillRect/>
          </a:stretch>
        </p:blipFill>
        <p:spPr>
          <a:xfrm>
            <a:off x="427837" y="642256"/>
            <a:ext cx="11336332" cy="5430008"/>
          </a:xfrm>
          <a:prstGeom prst="rect">
            <a:avLst/>
          </a:prstGeom>
        </p:spPr>
      </p:pic>
    </p:spTree>
    <p:extLst>
      <p:ext uri="{BB962C8B-B14F-4D97-AF65-F5344CB8AC3E}">
        <p14:creationId xmlns:p14="http://schemas.microsoft.com/office/powerpoint/2010/main" val="268015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 limitations</a:t>
            </a:r>
            <a:endParaRPr lang="en-IE" dirty="0"/>
          </a:p>
        </p:txBody>
      </p:sp>
      <p:sp>
        <p:nvSpPr>
          <p:cNvPr id="3" name="Content Placeholder 2"/>
          <p:cNvSpPr>
            <a:spLocks noGrp="1"/>
          </p:cNvSpPr>
          <p:nvPr>
            <p:ph idx="1"/>
          </p:nvPr>
        </p:nvSpPr>
        <p:spPr/>
        <p:txBody>
          <a:bodyPr/>
          <a:lstStyle/>
          <a:p>
            <a:r>
              <a:rPr lang="en-IE" dirty="0" err="1"/>
              <a:t>GeneMANIA</a:t>
            </a:r>
            <a:r>
              <a:rPr lang="en-IE" dirty="0"/>
              <a:t> will be slower with an input gene list of more than </a:t>
            </a:r>
            <a:r>
              <a:rPr lang="en-IE" b="1" dirty="0"/>
              <a:t>50 genes</a:t>
            </a:r>
            <a:r>
              <a:rPr lang="en-IE" dirty="0"/>
              <a:t>; if you have such large gene lists, we recommend using a gene list of no more than 100 </a:t>
            </a:r>
            <a:r>
              <a:rPr lang="en-IE" dirty="0" smtClean="0"/>
              <a:t>genes</a:t>
            </a:r>
          </a:p>
          <a:p>
            <a:r>
              <a:rPr lang="en-IE" dirty="0" err="1" smtClean="0"/>
              <a:t>cytoHubba</a:t>
            </a:r>
            <a:r>
              <a:rPr lang="en-IE" dirty="0" smtClean="0"/>
              <a:t> no tutorials</a:t>
            </a:r>
          </a:p>
          <a:p>
            <a:r>
              <a:rPr lang="en-IE" dirty="0" err="1" smtClean="0"/>
              <a:t>BisoGen</a:t>
            </a:r>
            <a:r>
              <a:rPr lang="en-IE" dirty="0" smtClean="0"/>
              <a:t> Not available </a:t>
            </a:r>
          </a:p>
          <a:p>
            <a:r>
              <a:rPr lang="en-IE" dirty="0" err="1" smtClean="0"/>
              <a:t>ToppGene</a:t>
            </a:r>
            <a:r>
              <a:rPr lang="en-IE" dirty="0" smtClean="0"/>
              <a:t> pipeline is incomplete</a:t>
            </a:r>
          </a:p>
        </p:txBody>
      </p:sp>
      <p:pic>
        <p:nvPicPr>
          <p:cNvPr id="4" name="Picture 3"/>
          <p:cNvPicPr>
            <a:picLocks noChangeAspect="1"/>
          </p:cNvPicPr>
          <p:nvPr/>
        </p:nvPicPr>
        <p:blipFill>
          <a:blip r:embed="rId2"/>
          <a:stretch>
            <a:fillRect/>
          </a:stretch>
        </p:blipFill>
        <p:spPr>
          <a:xfrm>
            <a:off x="3049696" y="2182221"/>
            <a:ext cx="8211696" cy="4248743"/>
          </a:xfrm>
          <a:prstGeom prst="rect">
            <a:avLst/>
          </a:prstGeom>
        </p:spPr>
      </p:pic>
    </p:spTree>
    <p:extLst>
      <p:ext uri="{BB962C8B-B14F-4D97-AF65-F5344CB8AC3E}">
        <p14:creationId xmlns:p14="http://schemas.microsoft.com/office/powerpoint/2010/main" val="6264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 limitations</a:t>
            </a:r>
            <a:endParaRPr lang="en-IE" dirty="0"/>
          </a:p>
        </p:txBody>
      </p:sp>
      <p:sp>
        <p:nvSpPr>
          <p:cNvPr id="3" name="Content Placeholder 2"/>
          <p:cNvSpPr>
            <a:spLocks noGrp="1"/>
          </p:cNvSpPr>
          <p:nvPr>
            <p:ph idx="1"/>
          </p:nvPr>
        </p:nvSpPr>
        <p:spPr/>
        <p:txBody>
          <a:bodyPr/>
          <a:lstStyle/>
          <a:p>
            <a:r>
              <a:rPr lang="en-IE" dirty="0" err="1"/>
              <a:t>GeneMANIA</a:t>
            </a:r>
            <a:r>
              <a:rPr lang="en-IE" dirty="0"/>
              <a:t> will be slower with an input gene list of more than </a:t>
            </a:r>
            <a:r>
              <a:rPr lang="en-IE" b="1" dirty="0"/>
              <a:t>50 genes</a:t>
            </a:r>
            <a:r>
              <a:rPr lang="en-IE" dirty="0"/>
              <a:t>; if you have such large gene lists, we recommend using a gene list of no more than 100 </a:t>
            </a:r>
            <a:r>
              <a:rPr lang="en-IE" dirty="0" smtClean="0"/>
              <a:t>genes</a:t>
            </a:r>
          </a:p>
          <a:p>
            <a:r>
              <a:rPr lang="en-IE" dirty="0" err="1" smtClean="0"/>
              <a:t>cytoHubba</a:t>
            </a:r>
            <a:r>
              <a:rPr lang="en-IE" dirty="0" smtClean="0"/>
              <a:t> no tutorials</a:t>
            </a:r>
          </a:p>
          <a:p>
            <a:r>
              <a:rPr lang="en-IE" dirty="0" err="1" smtClean="0"/>
              <a:t>BisoGen</a:t>
            </a:r>
            <a:r>
              <a:rPr lang="en-IE" dirty="0" smtClean="0"/>
              <a:t> Not available </a:t>
            </a:r>
          </a:p>
          <a:p>
            <a:r>
              <a:rPr lang="en-IE" dirty="0" err="1" smtClean="0"/>
              <a:t>ToppGene</a:t>
            </a:r>
            <a:r>
              <a:rPr lang="en-IE" dirty="0" smtClean="0"/>
              <a:t> pipeline is incomplete</a:t>
            </a:r>
          </a:p>
          <a:p>
            <a:r>
              <a:rPr lang="en-IE" dirty="0" err="1"/>
              <a:t>InnateDB</a:t>
            </a:r>
            <a:r>
              <a:rPr lang="en-IE" dirty="0"/>
              <a:t> </a:t>
            </a:r>
            <a:r>
              <a:rPr lang="en-IE" dirty="0" smtClean="0"/>
              <a:t>Was not explained </a:t>
            </a:r>
            <a:endParaRPr lang="en-IE" dirty="0"/>
          </a:p>
        </p:txBody>
      </p:sp>
    </p:spTree>
    <p:extLst>
      <p:ext uri="{BB962C8B-B14F-4D97-AF65-F5344CB8AC3E}">
        <p14:creationId xmlns:p14="http://schemas.microsoft.com/office/powerpoint/2010/main" val="344853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1033615" y="4863035"/>
            <a:ext cx="4601217" cy="1571844"/>
          </a:xfrm>
          <a:prstGeom prst="rect">
            <a:avLst/>
          </a:prstGeom>
        </p:spPr>
      </p:pic>
      <p:pic>
        <p:nvPicPr>
          <p:cNvPr id="5" name="Picture 4"/>
          <p:cNvPicPr>
            <a:picLocks noChangeAspect="1"/>
          </p:cNvPicPr>
          <p:nvPr/>
        </p:nvPicPr>
        <p:blipFill>
          <a:blip r:embed="rId3"/>
          <a:stretch>
            <a:fillRect/>
          </a:stretch>
        </p:blipFill>
        <p:spPr>
          <a:xfrm>
            <a:off x="1066800" y="457518"/>
            <a:ext cx="3228975" cy="1419225"/>
          </a:xfrm>
          <a:prstGeom prst="rect">
            <a:avLst/>
          </a:prstGeom>
        </p:spPr>
      </p:pic>
      <p:pic>
        <p:nvPicPr>
          <p:cNvPr id="6" name="Picture 5"/>
          <p:cNvPicPr>
            <a:picLocks noChangeAspect="1"/>
          </p:cNvPicPr>
          <p:nvPr/>
        </p:nvPicPr>
        <p:blipFill>
          <a:blip r:embed="rId4"/>
          <a:stretch>
            <a:fillRect/>
          </a:stretch>
        </p:blipFill>
        <p:spPr>
          <a:xfrm>
            <a:off x="3334224" y="2361125"/>
            <a:ext cx="8125801" cy="2501910"/>
          </a:xfrm>
          <a:prstGeom prst="rect">
            <a:avLst/>
          </a:prstGeom>
        </p:spPr>
      </p:pic>
      <p:pic>
        <p:nvPicPr>
          <p:cNvPr id="7" name="Picture 6"/>
          <p:cNvPicPr>
            <a:picLocks noChangeAspect="1"/>
          </p:cNvPicPr>
          <p:nvPr/>
        </p:nvPicPr>
        <p:blipFill>
          <a:blip r:embed="rId5"/>
          <a:stretch>
            <a:fillRect/>
          </a:stretch>
        </p:blipFill>
        <p:spPr>
          <a:xfrm>
            <a:off x="1066800" y="1835764"/>
            <a:ext cx="10393225" cy="676369"/>
          </a:xfrm>
          <a:prstGeom prst="rect">
            <a:avLst/>
          </a:prstGeom>
        </p:spPr>
      </p:pic>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IE" dirty="0"/>
          </a:p>
        </p:txBody>
      </p:sp>
      <p:sp>
        <p:nvSpPr>
          <p:cNvPr id="3" name="Content Placeholder 2"/>
          <p:cNvSpPr>
            <a:spLocks noGrp="1"/>
          </p:cNvSpPr>
          <p:nvPr>
            <p:ph idx="1"/>
          </p:nvPr>
        </p:nvSpPr>
        <p:spPr/>
        <p:txBody>
          <a:bodyPr>
            <a:normAutofit/>
          </a:bodyPr>
          <a:lstStyle/>
          <a:p>
            <a:r>
              <a:rPr lang="en-IE" sz="3900" dirty="0" smtClean="0">
                <a:solidFill>
                  <a:srgbClr val="595959"/>
                </a:solidFill>
              </a:rPr>
              <a:t>“ </a:t>
            </a:r>
            <a:r>
              <a:rPr lang="en-IE" dirty="0" smtClean="0"/>
              <a:t>Most </a:t>
            </a:r>
            <a:r>
              <a:rPr lang="en-IE" dirty="0"/>
              <a:t>studies on sarcopenia focused on </a:t>
            </a:r>
            <a:r>
              <a:rPr lang="en-IE" b="1" dirty="0"/>
              <a:t>individual genes </a:t>
            </a:r>
            <a:r>
              <a:rPr lang="en-IE" dirty="0"/>
              <a:t>and lacked global data. Given that the main pathways interact with other mechanisms, an integrated look could be considered as an essential aim to identify hub genes and proteins–it may improve the clinical management of </a:t>
            </a:r>
            <a:r>
              <a:rPr lang="en-IE" dirty="0" smtClean="0"/>
              <a:t>disease</a:t>
            </a:r>
            <a:r>
              <a:rPr lang="en-IE" sz="3900" dirty="0" smtClean="0">
                <a:solidFill>
                  <a:srgbClr val="595959"/>
                </a:solidFill>
              </a:rPr>
              <a:t>”</a:t>
            </a:r>
            <a:endParaRPr lang="en-US" dirty="0"/>
          </a:p>
          <a:p>
            <a:r>
              <a:rPr lang="en-IE" sz="3900" dirty="0" smtClean="0"/>
              <a:t>“</a:t>
            </a:r>
            <a:r>
              <a:rPr lang="en-IE" dirty="0" smtClean="0"/>
              <a:t>According </a:t>
            </a:r>
            <a:r>
              <a:rPr lang="en-IE" dirty="0"/>
              <a:t>to this content, the onset of age-related muscle loss (sarcopenia) is developed by an </a:t>
            </a:r>
            <a:r>
              <a:rPr lang="en-IE" b="1" dirty="0"/>
              <a:t>imbalance between muscle protein synthesis and proteolysis</a:t>
            </a:r>
            <a:r>
              <a:rPr lang="en-IE" dirty="0"/>
              <a:t>. Sarcopenia is an age-related disease that has rapidly increased around the </a:t>
            </a:r>
            <a:r>
              <a:rPr lang="en-IE" dirty="0" smtClean="0"/>
              <a:t>world</a:t>
            </a:r>
            <a:r>
              <a:rPr lang="en-IE" sz="3500" dirty="0" smtClean="0"/>
              <a:t>”</a:t>
            </a:r>
            <a:endParaRPr lang="en-IE" dirty="0"/>
          </a:p>
          <a:p>
            <a:endParaRPr lang="en-IE" dirty="0"/>
          </a:p>
        </p:txBody>
      </p:sp>
    </p:spTree>
    <p:extLst>
      <p:ext uri="{BB962C8B-B14F-4D97-AF65-F5344CB8AC3E}">
        <p14:creationId xmlns:p14="http://schemas.microsoft.com/office/powerpoint/2010/main" val="80375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Uncover the functions of </a:t>
            </a:r>
            <a:r>
              <a:rPr lang="en-IE" dirty="0" smtClean="0"/>
              <a:t>the DEGs</a:t>
            </a:r>
            <a:endParaRPr lang="en-IE" dirty="0"/>
          </a:p>
        </p:txBody>
      </p:sp>
      <p:sp>
        <p:nvSpPr>
          <p:cNvPr id="3" name="Content Placeholder 2"/>
          <p:cNvSpPr>
            <a:spLocks noGrp="1"/>
          </p:cNvSpPr>
          <p:nvPr>
            <p:ph idx="1"/>
          </p:nvPr>
        </p:nvSpPr>
        <p:spPr/>
        <p:txBody>
          <a:bodyPr/>
          <a:lstStyle/>
          <a:p>
            <a:r>
              <a:rPr lang="en-IE" dirty="0"/>
              <a:t>Integrated analysis of microarray datasets</a:t>
            </a:r>
          </a:p>
          <a:p>
            <a:r>
              <a:rPr lang="en-IE" dirty="0"/>
              <a:t>Differentially expressed genes (DEGs) between old and young skeletal </a:t>
            </a:r>
            <a:r>
              <a:rPr lang="en-IE" dirty="0" smtClean="0"/>
              <a:t>muscles</a:t>
            </a:r>
            <a:endParaRPr lang="en-IE" dirty="0" smtClean="0"/>
          </a:p>
          <a:p>
            <a:r>
              <a:rPr lang="en-IE" dirty="0" smtClean="0"/>
              <a:t>Gene </a:t>
            </a:r>
            <a:r>
              <a:rPr lang="en-IE" dirty="0"/>
              <a:t>Ontology(GO) enrichment analysis </a:t>
            </a:r>
            <a:endParaRPr lang="en-IE" dirty="0" smtClean="0"/>
          </a:p>
          <a:p>
            <a:r>
              <a:rPr lang="en-IE" dirty="0" smtClean="0"/>
              <a:t>Kyoto </a:t>
            </a:r>
            <a:r>
              <a:rPr lang="en-IE" dirty="0" err="1"/>
              <a:t>Encyclopedia</a:t>
            </a:r>
            <a:r>
              <a:rPr lang="en-IE" dirty="0"/>
              <a:t> of Genes and Genomes (</a:t>
            </a:r>
            <a:r>
              <a:rPr lang="en-IE" dirty="0" smtClean="0"/>
              <a:t>KEGG ) pathway </a:t>
            </a:r>
            <a:r>
              <a:rPr lang="en-IE" dirty="0"/>
              <a:t>enrichment </a:t>
            </a:r>
            <a:r>
              <a:rPr lang="en-IE" dirty="0" smtClean="0"/>
              <a:t>analysis</a:t>
            </a:r>
          </a:p>
          <a:p>
            <a:r>
              <a:rPr lang="en-IE" dirty="0"/>
              <a:t>Protein–protein interaction (PPI) network was constructed </a:t>
            </a:r>
            <a:r>
              <a:rPr lang="en-IE" dirty="0" smtClean="0"/>
              <a:t>based on </a:t>
            </a:r>
            <a:r>
              <a:rPr lang="en-IE" dirty="0"/>
              <a:t>the DEG</a:t>
            </a:r>
          </a:p>
          <a:p>
            <a:pPr marL="0" indent="0">
              <a:buNone/>
            </a:pPr>
            <a:endParaRPr lang="en-IE" dirty="0"/>
          </a:p>
        </p:txBody>
      </p:sp>
    </p:spTree>
    <p:extLst>
      <p:ext uri="{BB962C8B-B14F-4D97-AF65-F5344CB8AC3E}">
        <p14:creationId xmlns:p14="http://schemas.microsoft.com/office/powerpoint/2010/main" val="160736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Data attainment and </a:t>
            </a:r>
            <a:r>
              <a:rPr lang="en-IE" dirty="0" smtClean="0"/>
              <a:t>pre processing</a:t>
            </a:r>
            <a:endParaRPr lang="en-IE" dirty="0"/>
          </a:p>
        </p:txBody>
      </p:sp>
      <p:sp>
        <p:nvSpPr>
          <p:cNvPr id="3" name="Content Placeholder 2"/>
          <p:cNvSpPr>
            <a:spLocks noGrp="1"/>
          </p:cNvSpPr>
          <p:nvPr>
            <p:ph idx="1"/>
          </p:nvPr>
        </p:nvSpPr>
        <p:spPr/>
        <p:txBody>
          <a:bodyPr/>
          <a:lstStyle/>
          <a:p>
            <a:r>
              <a:rPr lang="en-IE" dirty="0" smtClean="0"/>
              <a:t>Gene Expression Omnibus </a:t>
            </a:r>
            <a:r>
              <a:rPr lang="en-IE" dirty="0"/>
              <a:t>(GEO; </a:t>
            </a:r>
            <a:r>
              <a:rPr lang="en-IE" dirty="0">
                <a:hlinkClick r:id="rId2"/>
              </a:rPr>
              <a:t>http://www.ncbi.nlm.nih.gov/geo</a:t>
            </a:r>
            <a:r>
              <a:rPr lang="en-IE" dirty="0" smtClean="0">
                <a:hlinkClick r:id="rId2"/>
              </a:rPr>
              <a:t>/</a:t>
            </a:r>
            <a:r>
              <a:rPr lang="en-IE" dirty="0" smtClean="0"/>
              <a:t>)</a:t>
            </a:r>
            <a:endParaRPr lang="en-IE" dirty="0"/>
          </a:p>
          <a:p>
            <a:pPr lvl="1"/>
            <a:r>
              <a:rPr lang="en-IE" dirty="0" smtClean="0"/>
              <a:t>‘‘</a:t>
            </a:r>
            <a:r>
              <a:rPr lang="en-IE" dirty="0"/>
              <a:t>sarcopenia,’’ ‘‘muscle,’’ and ‘‘age</a:t>
            </a:r>
            <a:r>
              <a:rPr lang="en-IE" dirty="0" smtClean="0"/>
              <a:t>.’</a:t>
            </a:r>
          </a:p>
          <a:p>
            <a:r>
              <a:rPr lang="en-IE" dirty="0"/>
              <a:t>log2 transformation </a:t>
            </a:r>
          </a:p>
          <a:p>
            <a:r>
              <a:rPr lang="en-IE" dirty="0"/>
              <a:t>quantile normalization </a:t>
            </a:r>
          </a:p>
          <a:p>
            <a:r>
              <a:rPr lang="en-IE" dirty="0"/>
              <a:t>p-value &lt; 0.05 and log fold change (FC) &gt;2.0</a:t>
            </a:r>
          </a:p>
          <a:p>
            <a:r>
              <a:rPr lang="en-US" dirty="0"/>
              <a:t>Old vs Young  / Male &amp; Female</a:t>
            </a:r>
            <a:endParaRPr lang="en-IE" dirty="0"/>
          </a:p>
          <a:p>
            <a:endParaRPr lang="en-IE" dirty="0"/>
          </a:p>
        </p:txBody>
      </p:sp>
      <p:pic>
        <p:nvPicPr>
          <p:cNvPr id="2050" name="Picture 2" descr="How to deposit sequence data in the GEO database - YouTube"/>
          <p:cNvPicPr>
            <a:picLocks noChangeAspect="1" noChangeArrowheads="1"/>
          </p:cNvPicPr>
          <p:nvPr/>
        </p:nvPicPr>
        <p:blipFill rotWithShape="1">
          <a:blip r:embed="rId3">
            <a:extLst>
              <a:ext uri="{28A0092B-C50C-407E-A947-70E740481C1C}">
                <a14:useLocalDpi xmlns:a14="http://schemas.microsoft.com/office/drawing/2010/main" val="0"/>
              </a:ext>
            </a:extLst>
          </a:blip>
          <a:srcRect l="55200" t="20358" r="9298" b="52630"/>
          <a:stretch/>
        </p:blipFill>
        <p:spPr bwMode="auto">
          <a:xfrm>
            <a:off x="8791303" y="585652"/>
            <a:ext cx="3082834" cy="1319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41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Selected studies</a:t>
            </a:r>
            <a:endParaRPr lang="en-IE" dirty="0"/>
          </a:p>
        </p:txBody>
      </p:sp>
      <p:sp>
        <p:nvSpPr>
          <p:cNvPr id="3" name="Content Placeholder 2"/>
          <p:cNvSpPr>
            <a:spLocks noGrp="1"/>
          </p:cNvSpPr>
          <p:nvPr>
            <p:ph idx="1"/>
          </p:nvPr>
        </p:nvSpPr>
        <p:spPr/>
        <p:txBody>
          <a:bodyPr/>
          <a:lstStyle/>
          <a:p>
            <a:r>
              <a:rPr lang="en-IE" dirty="0"/>
              <a:t>Non-human studies and reviews </a:t>
            </a:r>
            <a:r>
              <a:rPr lang="en-IE" dirty="0" smtClean="0"/>
              <a:t>were </a:t>
            </a:r>
            <a:r>
              <a:rPr lang="en-IE" dirty="0" smtClean="0"/>
              <a:t>excluded</a:t>
            </a:r>
            <a:endParaRPr lang="en-IE" dirty="0" smtClean="0"/>
          </a:p>
          <a:p>
            <a:r>
              <a:rPr lang="en-IE" dirty="0"/>
              <a:t>GSE38718 (Liu et al., 2013) </a:t>
            </a:r>
            <a:endParaRPr lang="en-IE" dirty="0" smtClean="0"/>
          </a:p>
          <a:p>
            <a:r>
              <a:rPr lang="en-IE" dirty="0" smtClean="0"/>
              <a:t>GSE25941 </a:t>
            </a:r>
            <a:r>
              <a:rPr lang="en-IE" dirty="0"/>
              <a:t>(</a:t>
            </a:r>
            <a:r>
              <a:rPr lang="en-IE" dirty="0" err="1"/>
              <a:t>Raue</a:t>
            </a:r>
            <a:r>
              <a:rPr lang="en-IE" dirty="0"/>
              <a:t> et al., 2012</a:t>
            </a:r>
            <a:r>
              <a:rPr lang="en-IE" dirty="0" smtClean="0"/>
              <a:t>)</a:t>
            </a:r>
          </a:p>
          <a:p>
            <a:r>
              <a:rPr lang="en-IE" dirty="0" smtClean="0"/>
              <a:t>GPL570 </a:t>
            </a:r>
            <a:r>
              <a:rPr lang="en-IE" dirty="0"/>
              <a:t>[HG-U133_Plus_2] </a:t>
            </a:r>
            <a:r>
              <a:rPr lang="en-IE" dirty="0" err="1"/>
              <a:t>Affymetrix</a:t>
            </a:r>
            <a:r>
              <a:rPr lang="en-IE" dirty="0"/>
              <a:t> Human Genome U 133plus 2.0</a:t>
            </a:r>
            <a:endParaRPr lang="en-IE" dirty="0" smtClean="0"/>
          </a:p>
        </p:txBody>
      </p:sp>
      <p:pic>
        <p:nvPicPr>
          <p:cNvPr id="5" name="Picture 4"/>
          <p:cNvPicPr>
            <a:picLocks noChangeAspect="1"/>
          </p:cNvPicPr>
          <p:nvPr/>
        </p:nvPicPr>
        <p:blipFill>
          <a:blip r:embed="rId2"/>
          <a:stretch>
            <a:fillRect/>
          </a:stretch>
        </p:blipFill>
        <p:spPr>
          <a:xfrm>
            <a:off x="2749454" y="4987605"/>
            <a:ext cx="7868748" cy="1324160"/>
          </a:xfrm>
          <a:prstGeom prst="rect">
            <a:avLst/>
          </a:prstGeom>
        </p:spPr>
      </p:pic>
      <p:pic>
        <p:nvPicPr>
          <p:cNvPr id="3074" name="Picture 2" descr="GeneChip™ Human Genome U133 Plus 2.0 Array"/>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580806">
            <a:off x="9946198" y="3457894"/>
            <a:ext cx="1574233" cy="157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45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Detection of hub </a:t>
            </a:r>
            <a:r>
              <a:rPr lang="en-IE" dirty="0" smtClean="0"/>
              <a:t>genes</a:t>
            </a:r>
            <a:endParaRPr lang="en-IE" dirty="0"/>
          </a:p>
        </p:txBody>
      </p:sp>
      <p:sp>
        <p:nvSpPr>
          <p:cNvPr id="3" name="Content Placeholder 2"/>
          <p:cNvSpPr>
            <a:spLocks noGrp="1"/>
          </p:cNvSpPr>
          <p:nvPr>
            <p:ph idx="1"/>
          </p:nvPr>
        </p:nvSpPr>
        <p:spPr/>
        <p:txBody>
          <a:bodyPr/>
          <a:lstStyle/>
          <a:p>
            <a:r>
              <a:rPr lang="en-IE" dirty="0" err="1" smtClean="0"/>
              <a:t>Cytoscape</a:t>
            </a:r>
            <a:r>
              <a:rPr lang="en-IE" dirty="0" smtClean="0"/>
              <a:t>:</a:t>
            </a:r>
          </a:p>
          <a:p>
            <a:pPr lvl="1"/>
            <a:r>
              <a:rPr lang="en-IE" dirty="0" err="1" smtClean="0"/>
              <a:t>GeneMANIA</a:t>
            </a:r>
            <a:r>
              <a:rPr lang="en-IE" dirty="0" smtClean="0"/>
              <a:t>  (Gene-gene interaction)</a:t>
            </a:r>
          </a:p>
          <a:p>
            <a:pPr lvl="1"/>
            <a:r>
              <a:rPr lang="en-IE" dirty="0" err="1" smtClean="0"/>
              <a:t>cytoHubba</a:t>
            </a:r>
            <a:r>
              <a:rPr lang="en-IE" dirty="0" smtClean="0"/>
              <a:t>  (Hub genes location) </a:t>
            </a:r>
          </a:p>
          <a:p>
            <a:pPr lvl="1"/>
            <a:r>
              <a:rPr lang="en-IE" dirty="0" err="1" smtClean="0"/>
              <a:t>BisoGen</a:t>
            </a:r>
            <a:r>
              <a:rPr lang="en-IE" dirty="0" smtClean="0"/>
              <a:t> (Protein-Protein interaction)</a:t>
            </a:r>
          </a:p>
          <a:p>
            <a:pPr lvl="1"/>
            <a:r>
              <a:rPr lang="en-IE" dirty="0" err="1" smtClean="0"/>
              <a:t>cytoHubba</a:t>
            </a:r>
            <a:r>
              <a:rPr lang="en-IE" dirty="0" smtClean="0"/>
              <a:t>  (centrality analysis)</a:t>
            </a:r>
          </a:p>
          <a:p>
            <a:endParaRPr lang="en-IE" dirty="0"/>
          </a:p>
        </p:txBody>
      </p:sp>
      <p:sp>
        <p:nvSpPr>
          <p:cNvPr id="4" name="Oval Callout 3"/>
          <p:cNvSpPr/>
          <p:nvPr/>
        </p:nvSpPr>
        <p:spPr>
          <a:xfrm>
            <a:off x="6096000" y="1802993"/>
            <a:ext cx="3661954" cy="1319031"/>
          </a:xfrm>
          <a:prstGeom prst="wedgeEllipseCallout">
            <a:avLst>
              <a:gd name="adj1" fmla="val -53176"/>
              <a:gd name="adj2" fmla="val 367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t>the gene with the highest degree of connectivity in the key module</a:t>
            </a:r>
            <a:endParaRPr lang="en-IE" dirty="0"/>
          </a:p>
        </p:txBody>
      </p:sp>
    </p:spTree>
    <p:extLst>
      <p:ext uri="{BB962C8B-B14F-4D97-AF65-F5344CB8AC3E}">
        <p14:creationId xmlns:p14="http://schemas.microsoft.com/office/powerpoint/2010/main" val="340442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Pathway enrichment analysis of </a:t>
            </a:r>
            <a:r>
              <a:rPr lang="en-IE" dirty="0" smtClean="0"/>
              <a:t>DEGs</a:t>
            </a:r>
            <a:endParaRPr lang="en-IE" dirty="0"/>
          </a:p>
        </p:txBody>
      </p:sp>
      <p:sp>
        <p:nvSpPr>
          <p:cNvPr id="3" name="Content Placeholder 2"/>
          <p:cNvSpPr>
            <a:spLocks noGrp="1"/>
          </p:cNvSpPr>
          <p:nvPr>
            <p:ph idx="1"/>
          </p:nvPr>
        </p:nvSpPr>
        <p:spPr/>
        <p:txBody>
          <a:bodyPr/>
          <a:lstStyle/>
          <a:p>
            <a:r>
              <a:rPr lang="en-IE" dirty="0" err="1"/>
              <a:t>ToppGene</a:t>
            </a:r>
            <a:r>
              <a:rPr lang="en-IE" dirty="0"/>
              <a:t> (https://toppgene.cchmc.org/) (</a:t>
            </a:r>
            <a:r>
              <a:rPr lang="en-IE" dirty="0" err="1"/>
              <a:t>Chenet</a:t>
            </a:r>
            <a:r>
              <a:rPr lang="en-IE" dirty="0"/>
              <a:t> al., 2009) </a:t>
            </a:r>
            <a:endParaRPr lang="en-IE" dirty="0" smtClean="0"/>
          </a:p>
          <a:p>
            <a:r>
              <a:rPr lang="en-IE" dirty="0" smtClean="0"/>
              <a:t> </a:t>
            </a:r>
            <a:r>
              <a:rPr lang="en-IE" dirty="0" err="1"/>
              <a:t>InnateDB</a:t>
            </a:r>
            <a:r>
              <a:rPr lang="en-IE" dirty="0"/>
              <a:t> (</a:t>
            </a:r>
            <a:r>
              <a:rPr lang="en-IE" dirty="0">
                <a:hlinkClick r:id="rId2"/>
              </a:rPr>
              <a:t>http://www.innatedb.com</a:t>
            </a:r>
            <a:r>
              <a:rPr lang="en-IE" dirty="0" smtClean="0">
                <a:hlinkClick r:id="rId2"/>
              </a:rPr>
              <a:t>/</a:t>
            </a:r>
            <a:r>
              <a:rPr lang="en-IE" dirty="0" smtClean="0"/>
              <a:t>) </a:t>
            </a:r>
            <a:r>
              <a:rPr lang="en-IE" dirty="0"/>
              <a:t>(Breuer et al., 2013</a:t>
            </a:r>
            <a:r>
              <a:rPr lang="en-IE" dirty="0" smtClean="0"/>
              <a:t>)</a:t>
            </a:r>
          </a:p>
          <a:p>
            <a:r>
              <a:rPr lang="en-IE" dirty="0"/>
              <a:t>perform </a:t>
            </a:r>
            <a:r>
              <a:rPr lang="en-IE" dirty="0" smtClean="0"/>
              <a:t>function prediction </a:t>
            </a:r>
          </a:p>
          <a:p>
            <a:pPr lvl="1"/>
            <a:r>
              <a:rPr lang="en-IE" dirty="0" smtClean="0"/>
              <a:t>gene </a:t>
            </a:r>
            <a:r>
              <a:rPr lang="en-IE" dirty="0"/>
              <a:t>ontology (GO) </a:t>
            </a:r>
          </a:p>
          <a:p>
            <a:pPr lvl="1"/>
            <a:r>
              <a:rPr lang="en-IE" dirty="0" smtClean="0"/>
              <a:t>KEGG </a:t>
            </a:r>
            <a:r>
              <a:rPr lang="en-IE" dirty="0"/>
              <a:t>enrichment analysis </a:t>
            </a:r>
            <a:r>
              <a:rPr lang="en-IE" dirty="0" smtClean="0"/>
              <a:t>approaches</a:t>
            </a:r>
          </a:p>
          <a:p>
            <a:endParaRPr lang="en-IE" dirty="0"/>
          </a:p>
        </p:txBody>
      </p:sp>
    </p:spTree>
    <p:extLst>
      <p:ext uri="{BB962C8B-B14F-4D97-AF65-F5344CB8AC3E}">
        <p14:creationId xmlns:p14="http://schemas.microsoft.com/office/powerpoint/2010/main" val="196232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IE" dirty="0"/>
          </a:p>
        </p:txBody>
      </p:sp>
      <p:sp>
        <p:nvSpPr>
          <p:cNvPr id="3" name="Content Placeholder 2"/>
          <p:cNvSpPr>
            <a:spLocks noGrp="1"/>
          </p:cNvSpPr>
          <p:nvPr>
            <p:ph idx="1"/>
          </p:nvPr>
        </p:nvSpPr>
        <p:spPr/>
        <p:txBody>
          <a:bodyPr/>
          <a:lstStyle/>
          <a:p>
            <a:r>
              <a:rPr lang="en-US" dirty="0" smtClean="0"/>
              <a:t>4</a:t>
            </a:r>
            <a:r>
              <a:rPr lang="en-IE" dirty="0"/>
              <a:t>1,715 </a:t>
            </a:r>
            <a:r>
              <a:rPr lang="en-IE" dirty="0" smtClean="0"/>
              <a:t>DEGs in men</a:t>
            </a:r>
          </a:p>
          <a:p>
            <a:pPr lvl="1"/>
            <a:r>
              <a:rPr lang="en-US" dirty="0" smtClean="0"/>
              <a:t>41,696 </a:t>
            </a:r>
            <a:r>
              <a:rPr lang="en-IE" dirty="0" smtClean="0"/>
              <a:t>upregulated </a:t>
            </a:r>
          </a:p>
          <a:p>
            <a:pPr lvl="1"/>
            <a:r>
              <a:rPr lang="en-IE" dirty="0" smtClean="0"/>
              <a:t>19 downregulated</a:t>
            </a:r>
          </a:p>
          <a:p>
            <a:r>
              <a:rPr lang="en-IE" dirty="0" smtClean="0"/>
              <a:t>3,015 DEGs in women</a:t>
            </a:r>
          </a:p>
          <a:p>
            <a:pPr lvl="1"/>
            <a:r>
              <a:rPr lang="en-IE" dirty="0" smtClean="0"/>
              <a:t>2,874 upregulated</a:t>
            </a:r>
          </a:p>
          <a:p>
            <a:pPr lvl="1"/>
            <a:r>
              <a:rPr lang="en-IE" dirty="0" smtClean="0"/>
              <a:t>141 downregulated</a:t>
            </a:r>
          </a:p>
          <a:p>
            <a:pPr marL="0" indent="0">
              <a:buNone/>
            </a:pPr>
            <a:endParaRPr lang="en-IE" dirty="0"/>
          </a:p>
        </p:txBody>
      </p:sp>
    </p:spTree>
    <p:extLst>
      <p:ext uri="{BB962C8B-B14F-4D97-AF65-F5344CB8AC3E}">
        <p14:creationId xmlns:p14="http://schemas.microsoft.com/office/powerpoint/2010/main" val="55447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2267</TotalTime>
  <Words>1533</Words>
  <Application>Microsoft Office PowerPoint</Application>
  <PresentationFormat>Widescreen</PresentationFormat>
  <Paragraphs>151</Paragraphs>
  <Slides>29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Cambria</vt:lpstr>
      <vt:lpstr>Cherry Blossom 16x9</vt:lpstr>
      <vt:lpstr>Identification of candidate genes and proteins in aging skeletal muscle(sarcopenia) using gene expression and structural analysis</vt:lpstr>
      <vt:lpstr>Objective:</vt:lpstr>
      <vt:lpstr>Objective:</vt:lpstr>
      <vt:lpstr>Uncover the functions of the DEGs</vt:lpstr>
      <vt:lpstr>Data attainment and pre processing</vt:lpstr>
      <vt:lpstr>Selected studies</vt:lpstr>
      <vt:lpstr>Detection of hub genes</vt:lpstr>
      <vt:lpstr>Pathway enrichment analysis of DEGs</vt:lpstr>
      <vt:lpstr>Results</vt:lpstr>
      <vt:lpstr>Enriched GO terms</vt:lpstr>
      <vt:lpstr> KEGG pathway enrichment analysis</vt:lpstr>
      <vt:lpstr>PPI network</vt:lpstr>
      <vt:lpstr>PowerPoint Presentation</vt:lpstr>
      <vt:lpstr>PowerPoint Presentation</vt:lpstr>
      <vt:lpstr>Discussion</vt:lpstr>
      <vt:lpstr>Discussion</vt:lpstr>
      <vt:lpstr>Discussion KEGG enriched pathways</vt:lpstr>
      <vt:lpstr>Hub Genes</vt:lpstr>
      <vt:lpstr>Schematic representations of the identified hub genes and proteins of muscle development</vt:lpstr>
      <vt:lpstr>Network Logic</vt:lpstr>
      <vt:lpstr>Their conclusion</vt:lpstr>
      <vt:lpstr>Their conclusion</vt:lpstr>
      <vt:lpstr>Their conclusion</vt:lpstr>
      <vt:lpstr>Their conclusion</vt:lpstr>
      <vt:lpstr>Data attainment and pre processing</vt:lpstr>
      <vt:lpstr>Data attainment and pre processing</vt:lpstr>
      <vt:lpstr>Plugins limitations</vt:lpstr>
      <vt:lpstr>Plugins 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of candidate genes and proteins in aging skeletal muscle(sarcopenia) using gene expression and structural analysis</dc:title>
  <dc:creator>Administrator</dc:creator>
  <cp:lastModifiedBy>Administrator</cp:lastModifiedBy>
  <cp:revision>33</cp:revision>
  <dcterms:created xsi:type="dcterms:W3CDTF">2022-03-28T14:33:12Z</dcterms:created>
  <dcterms:modified xsi:type="dcterms:W3CDTF">2022-03-31T17:04:47Z</dcterms:modified>
</cp:coreProperties>
</file>